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63" r:id="rId3"/>
  </p:sldMasterIdLst>
  <p:notesMasterIdLst>
    <p:notesMasterId r:id="rId34"/>
  </p:notesMasterIdLst>
  <p:handoutMasterIdLst>
    <p:handoutMasterId r:id="rId35"/>
  </p:handoutMasterIdLst>
  <p:sldIdLst>
    <p:sldId id="378" r:id="rId4"/>
    <p:sldId id="342" r:id="rId5"/>
    <p:sldId id="340" r:id="rId6"/>
    <p:sldId id="368" r:id="rId7"/>
    <p:sldId id="369" r:id="rId8"/>
    <p:sldId id="373" r:id="rId9"/>
    <p:sldId id="370" r:id="rId10"/>
    <p:sldId id="372" r:id="rId11"/>
    <p:sldId id="374" r:id="rId12"/>
    <p:sldId id="375" r:id="rId13"/>
    <p:sldId id="381" r:id="rId14"/>
    <p:sldId id="387" r:id="rId15"/>
    <p:sldId id="385" r:id="rId16"/>
    <p:sldId id="386" r:id="rId17"/>
    <p:sldId id="365" r:id="rId18"/>
    <p:sldId id="384" r:id="rId19"/>
    <p:sldId id="383" r:id="rId20"/>
    <p:sldId id="366" r:id="rId21"/>
    <p:sldId id="382" r:id="rId22"/>
    <p:sldId id="367" r:id="rId23"/>
    <p:sldId id="379" r:id="rId24"/>
    <p:sldId id="380" r:id="rId25"/>
    <p:sldId id="341" r:id="rId26"/>
    <p:sldId id="359" r:id="rId27"/>
    <p:sldId id="360" r:id="rId28"/>
    <p:sldId id="361" r:id="rId29"/>
    <p:sldId id="362" r:id="rId30"/>
    <p:sldId id="363" r:id="rId31"/>
    <p:sldId id="364" r:id="rId32"/>
    <p:sldId id="358" r:id="rId33"/>
  </p:sldIdLst>
  <p:sldSz cx="9144000" cy="6858000" type="screen4x3"/>
  <p:notesSz cx="6669088" cy="97758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00"/>
    <a:srgbClr val="917E09"/>
    <a:srgbClr val="9E5ECE"/>
    <a:srgbClr val="CCFF66"/>
    <a:srgbClr val="3333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0" autoAdjust="0"/>
    <p:restoredTop sz="94624" autoAdjust="0"/>
  </p:normalViewPr>
  <p:slideViewPr>
    <p:cSldViewPr>
      <p:cViewPr varScale="1">
        <p:scale>
          <a:sx n="81" d="100"/>
          <a:sy n="81" d="100"/>
        </p:scale>
        <p:origin x="141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300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3F508-B5DB-4182-8927-1639971B2B59}" type="datetimeFigureOut">
              <a:rPr lang="en-GB" smtClean="0"/>
              <a:pPr/>
              <a:t>21/10/2019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445FB-73AE-41E0-A50C-C51DB62D184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939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FFDAAE-64C6-4604-B4CE-17EB7F11376D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909" y="4643517"/>
            <a:ext cx="5335270" cy="4399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B1656E-4A9F-4024-9C95-7647BB16EC4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447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446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136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870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2110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888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869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032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631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394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860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69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6435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069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998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687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2342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85664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7776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034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7639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05578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158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355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8573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2406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129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988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435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826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27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02D1C3D-7278-441D-BA30-E1CC0A52F321}"/>
              </a:ext>
            </a:extLst>
          </p:cNvPr>
          <p:cNvSpPr/>
          <p:nvPr userDrawn="1"/>
        </p:nvSpPr>
        <p:spPr>
          <a:xfrm>
            <a:off x="152400" y="136525"/>
            <a:ext cx="2971800" cy="854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7707-A790-493E-B6E3-034E4678625A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1476F-5474-4F74-9410-76B585FCF31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775A502-99BB-4B0D-BF8C-EB3DCEDB3C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9527"/>
            <a:ext cx="1828800" cy="62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4143404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00813" y="6357938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1BED8CF-72A5-4FD0-922D-B8ECF2868D7A}" type="datetimeFigureOut">
              <a:rPr lang="es-ES"/>
              <a:pPr>
                <a:defRPr/>
              </a:pPr>
              <a:t>21/10/2019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00063" y="63579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12ABD-A187-4AEE-A136-3F72C57C1F2B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4500594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CA3A7-4183-47C7-97EF-39CBCBE364CE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E67D9-89E1-421B-97C4-4D3401869E4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143932" cy="4000528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31520-C9D1-4776-80BC-DFC7CC3ACD5F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D67D0-F08C-4348-9F1E-D57C030F423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62453-DBDE-450A-9F1F-9642593F37C6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A206B-FAE6-487C-BF26-94C2BD94311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BA779-A60B-40EA-B73A-34371F7F47D6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2CCCB-5D69-4259-8529-6A8DB9F1F3D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4432D-9543-454B-847D-0B07EFED55F8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FDB0D-3013-43E1-91E0-C8034AD87A3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D1EE-1AF5-4FA3-A19F-4CEC64A8F1C3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483E7-E9E9-45D5-BB62-3E8CBD96864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BDA00-A2BB-4D13-B7BF-8D9E82330A7F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995AC-BFAA-409A-85D9-56D14701B8C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99FC-3FE1-4583-AFC6-DCEA2B0B4D14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06210-C0FF-4B4E-B0C7-CCCC4AF5FBF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F729-5632-4425-BD7A-FFB5D93A55FD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A5B1-022C-4E18-8D09-60770E7C07C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D51F1-69DF-4838-B14F-D547A6E37AF7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8B640-8623-417A-9FB2-8CA95C9DA88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B2B7C-6F62-4745-9789-E4633BBB97BB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A4231-E50E-4E73-A77D-30A0C2E7792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E98F8-BD53-40F1-8BB9-300946AC58B3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C4EA-5E09-47EE-9403-94743E743E6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3CD7E-B8A9-4FE3-88CA-7577774E26EB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CCD23-C024-4B9F-86B5-7F337B82189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9C0CA-22B9-468B-8FBE-07864171F87B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8BA6-462A-4BF4-A5D7-601D5DBEBBC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40622-ECCA-4887-BE45-06914367E9F2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B4871-5D25-48E3-9F51-44B2B021EFD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60770-3D65-4A7E-86D4-1FC731E2AE4C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B6E9E-3043-4F01-85A8-5E999F156F4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D529C-4F3A-4E7B-81B5-51FB8DA4A6BA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CA798-FDDF-4463-8404-B87D71E8142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2406-ED63-408B-920B-2F789E38DB7A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5C67C-A7CF-4F50-8D90-A4DD4C9F3A3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0BF06-EF95-4FE6-ABED-95B4DAB69E96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1A036-903F-4FC7-8F47-ED49E75377E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B47B6-7DC4-432B-8264-303F09E290B1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7C89D-701B-44C4-91BE-FCBC64DED11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AA65E-7CC4-4250-88F4-4E5BC9AD684D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A605C-AE59-4A96-8A87-BE58FBC2ED5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91E1-2C13-4865-8565-96A0EFE225AB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79419-FD8F-4AE3-BCC7-21DC513843E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46D46-F7F1-46C9-89EC-C1778B52C8BA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0BB49-B7A1-42E5-852F-E9160489D50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E3427-85AC-4BE7-AE18-D44B7724BB7D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9C9A2-4B21-4721-8C55-21188CE3BCC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26B10-FC26-4439-86D1-2EA4435FD1C9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793C6-351F-4456-B1D6-C7B0028D542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014C6-1961-4292-BB30-C5BD8BB0BDCC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EAEA4-FB4D-4CF7-A765-FB11561E46C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7FA5B-DF04-4A90-8FDA-E55A7C00E1B7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B01E5-79F7-4525-BD3A-8E45D9F466C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1BB03-3019-42D0-A323-11CF6D648CA3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66BAC-BBB0-451A-80D3-3C1768DEEB0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782FE-E67B-4A6C-BAF2-C0B4BBA56032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0D947-2789-46FB-8F54-0ECFCDBE918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6FCF-5CCB-464C-A69D-DC6689CF5BE8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F8D8B-ECC8-4A84-A1B0-AD5556CFAB4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378AD-14C4-4B61-803E-C264DDA8BC8D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D1632-4971-475C-B60F-00E4EE4F1A3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14678" y="285728"/>
            <a:ext cx="5429288" cy="7143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7158" y="1285860"/>
            <a:ext cx="8358246" cy="48863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643688" y="63579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50940-BC62-40E7-AE67-9F95D7D4F628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00063" y="63579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DDDC-95A5-4DEA-9FFB-F1F92E59549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3733800" y="457200"/>
            <a:ext cx="4953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dirty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6BCFA1-F069-4898-9453-C4DE28DFC236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0635A9-8F1D-404E-9EAA-DF491A26517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  <p:cxnSp>
        <p:nvCxnSpPr>
          <p:cNvPr id="8" name="7 Conector recto"/>
          <p:cNvCxnSpPr/>
          <p:nvPr/>
        </p:nvCxnSpPr>
        <p:spPr>
          <a:xfrm>
            <a:off x="500063" y="1071563"/>
            <a:ext cx="8143875" cy="158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5" descr="portada_olasCorp">
            <a:extLst>
              <a:ext uri="{FF2B5EF4-FFF2-40B4-BE49-F238E27FC236}">
                <a16:creationId xmlns:a16="http://schemas.microsoft.com/office/drawing/2014/main" id="{AD1D6DC9-3575-45CE-9733-4AF6D2CC0352}"/>
              </a:ext>
            </a:extLst>
          </p:cNvPr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1" t="92398" r="3708" b="2265"/>
          <a:stretch/>
        </p:blipFill>
        <p:spPr bwMode="auto">
          <a:xfrm>
            <a:off x="1905000" y="228600"/>
            <a:ext cx="1873919" cy="56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16A33FC-AFC2-41B7-A651-8C6511078B6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" y="301263"/>
            <a:ext cx="1695963" cy="5782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710" r:id="rId9"/>
    <p:sldLayoutId id="2147483711" r:id="rId10"/>
    <p:sldLayoutId id="2147483679" r:id="rId11"/>
    <p:sldLayoutId id="21474836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433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AAD0FC-F15C-4516-8825-4268BEB19884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EBAFB6-FB69-42E3-BFEA-C38173CD555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266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4EF7AB-537A-49DC-836C-D449EF01A12F}" type="datetimeFigureOut">
              <a:rPr lang="es-ES"/>
              <a:pPr>
                <a:defRPr/>
              </a:pPr>
              <a:t>21/10/2019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B8BD3B-4333-4DE5-9E5D-22FC102964D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01" r:id="rId9"/>
    <p:sldLayoutId id="2147483700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>
            <a:extLst>
              <a:ext uri="{FF2B5EF4-FFF2-40B4-BE49-F238E27FC236}">
                <a16:creationId xmlns:a16="http://schemas.microsoft.com/office/drawing/2014/main" id="{12C53FEE-2EC0-419E-BD1A-806F54274716}"/>
              </a:ext>
            </a:extLst>
          </p:cNvPr>
          <p:cNvSpPr txBox="1">
            <a:spLocks/>
          </p:cNvSpPr>
          <p:nvPr/>
        </p:nvSpPr>
        <p:spPr bwMode="auto">
          <a:xfrm>
            <a:off x="642938" y="2133600"/>
            <a:ext cx="777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3600" dirty="0">
                <a:latin typeface="Arial Black" panose="020B0A04020102020204" pitchFamily="34" charset="0"/>
              </a:rPr>
              <a:t>Impact Analysis at </a:t>
            </a:r>
            <a:r>
              <a:rPr lang="de-DE" sz="3600" dirty="0" err="1">
                <a:latin typeface="Arial Black" panose="020B0A04020102020204" pitchFamily="34" charset="0"/>
              </a:rPr>
              <a:t>the</a:t>
            </a:r>
            <a:r>
              <a:rPr lang="de-DE" sz="3600" dirty="0">
                <a:latin typeface="Arial Black" panose="020B0A04020102020204" pitchFamily="34" charset="0"/>
              </a:rPr>
              <a:t> City Level: </a:t>
            </a:r>
            <a:r>
              <a:rPr lang="de-DE" sz="3600">
                <a:latin typeface="Arial Black" panose="020B0A04020102020204" pitchFamily="34" charset="0"/>
              </a:rPr>
              <a:t>Sensitivity</a:t>
            </a:r>
            <a:r>
              <a:rPr lang="de-DE" sz="3600" dirty="0">
                <a:latin typeface="Arial Black" panose="020B0A04020102020204" pitchFamily="34" charset="0"/>
              </a:rPr>
              <a:t> Analysis for </a:t>
            </a:r>
            <a:r>
              <a:rPr lang="de-DE" sz="3600" dirty="0" err="1">
                <a:latin typeface="Arial Black" panose="020B0A04020102020204" pitchFamily="34" charset="0"/>
              </a:rPr>
              <a:t>Estimating</a:t>
            </a:r>
            <a:r>
              <a:rPr lang="de-DE" sz="3600" dirty="0">
                <a:latin typeface="Arial Black" panose="020B0A04020102020204" pitchFamily="34" charset="0"/>
              </a:rPr>
              <a:t> IO </a:t>
            </a:r>
            <a:r>
              <a:rPr lang="de-DE" sz="3600" dirty="0" err="1">
                <a:latin typeface="Arial Black" panose="020B0A04020102020204" pitchFamily="34" charset="0"/>
              </a:rPr>
              <a:t>Linkages</a:t>
            </a:r>
            <a:r>
              <a:rPr lang="de-DE" sz="3600" dirty="0">
                <a:latin typeface="Arial Black" panose="020B0A04020102020204" pitchFamily="34" charset="0"/>
              </a:rPr>
              <a:t> at Different Regional Levels</a:t>
            </a:r>
          </a:p>
        </p:txBody>
      </p:sp>
      <p:sp>
        <p:nvSpPr>
          <p:cNvPr id="9" name="2 Subtítulo">
            <a:extLst>
              <a:ext uri="{FF2B5EF4-FFF2-40B4-BE49-F238E27FC236}">
                <a16:creationId xmlns:a16="http://schemas.microsoft.com/office/drawing/2014/main" id="{5965D84F-D9E3-4AC7-B99F-CF3E7F8CF97E}"/>
              </a:ext>
            </a:extLst>
          </p:cNvPr>
          <p:cNvSpPr txBox="1">
            <a:spLocks/>
          </p:cNvSpPr>
          <p:nvPr/>
        </p:nvSpPr>
        <p:spPr bwMode="auto">
          <a:xfrm>
            <a:off x="1143000" y="5410200"/>
            <a:ext cx="726281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35000"/>
              </a:spcBef>
              <a:spcAft>
                <a:spcPct val="35000"/>
              </a:spcAft>
              <a:buNone/>
            </a:pPr>
            <a:r>
              <a:rPr lang="en-GB" sz="2800" b="1" dirty="0">
                <a:latin typeface="Arial Black" panose="020B0A04020102020204" pitchFamily="34" charset="0"/>
              </a:rPr>
              <a:t>Kurt Kratena, Eneko Arrizabalaga Uriarte</a:t>
            </a:r>
          </a:p>
        </p:txBody>
      </p:sp>
      <p:sp>
        <p:nvSpPr>
          <p:cNvPr id="10" name="2 Subtítulo">
            <a:extLst>
              <a:ext uri="{FF2B5EF4-FFF2-40B4-BE49-F238E27FC236}">
                <a16:creationId xmlns:a16="http://schemas.microsoft.com/office/drawing/2014/main" id="{C0D430AE-493A-44BC-B502-654B93A92592}"/>
              </a:ext>
            </a:extLst>
          </p:cNvPr>
          <p:cNvSpPr txBox="1">
            <a:spLocks/>
          </p:cNvSpPr>
          <p:nvPr/>
        </p:nvSpPr>
        <p:spPr bwMode="auto">
          <a:xfrm>
            <a:off x="940593" y="1219201"/>
            <a:ext cx="72628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35000"/>
              </a:spcBef>
              <a:spcAft>
                <a:spcPct val="35000"/>
              </a:spcAft>
            </a:pPr>
            <a:r>
              <a:rPr lang="en-GB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8</a:t>
            </a:r>
            <a:r>
              <a:rPr lang="en-GB" sz="2800" b="1" baseline="30000" dirty="0">
                <a:solidFill>
                  <a:srgbClr val="C00000"/>
                </a:solidFill>
                <a:latin typeface="Arial Black" panose="020B0A04020102020204" pitchFamily="34" charset="0"/>
              </a:rPr>
              <a:t>th</a:t>
            </a:r>
            <a:r>
              <a:rPr lang="en-GB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 Spanish Input-Output conference Santiago de Compostela, 2019</a:t>
            </a:r>
          </a:p>
        </p:txBody>
      </p:sp>
    </p:spTree>
    <p:extLst>
      <p:ext uri="{BB962C8B-B14F-4D97-AF65-F5344CB8AC3E}">
        <p14:creationId xmlns:p14="http://schemas.microsoft.com/office/powerpoint/2010/main" val="1314965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Data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endParaRPr lang="de-DE" altLang="de-DE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SUT for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Basque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Country 2016</a:t>
            </a:r>
            <a:r>
              <a:rPr lang="de-DE" altLang="de-DE" sz="2400" dirty="0">
                <a:latin typeface="Arial Black" panose="020B0A04020102020204" pitchFamily="34" charset="0"/>
              </a:rPr>
              <a:t>: 88 </a:t>
            </a:r>
            <a:r>
              <a:rPr lang="de-DE" altLang="de-DE" sz="2400" dirty="0" err="1">
                <a:latin typeface="Arial Black" panose="020B0A04020102020204" pitchFamily="34" charset="0"/>
              </a:rPr>
              <a:t>industries</a:t>
            </a:r>
            <a:r>
              <a:rPr lang="de-DE" altLang="de-DE" sz="2400" dirty="0">
                <a:latin typeface="Arial Black" panose="020B0A04020102020204" pitchFamily="34" charset="0"/>
              </a:rPr>
              <a:t> and 105 </a:t>
            </a:r>
            <a:r>
              <a:rPr lang="de-DE" altLang="de-DE" sz="2400" dirty="0" err="1">
                <a:latin typeface="Arial Black" panose="020B0A04020102020204" pitchFamily="34" charset="0"/>
              </a:rPr>
              <a:t>goods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aggregation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to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MIOCIM (64 * 64), Supply and Use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table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in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basic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prices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for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domestic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inputs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and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imports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,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value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added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and final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demand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categories</a:t>
            </a:r>
            <a:endParaRPr lang="de-DE" altLang="de-DE" sz="2400" dirty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endParaRPr lang="de-DE" altLang="de-DE" sz="2400" dirty="0">
              <a:solidFill>
                <a:srgbClr val="C00000"/>
              </a:solidFill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Data for Bilbao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: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value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added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and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employment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by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64 MIOCIM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industries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,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population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,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disposable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income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(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renta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personal) and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the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components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</a:p>
          <a:p>
            <a:endParaRPr lang="de-DE" altLang="de-DE" sz="2400" dirty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endParaRPr lang="de-DE" altLang="de-DE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8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CHARM method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Estimating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final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demand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for Bilbao (2016)</a:t>
            </a:r>
            <a:r>
              <a:rPr lang="de-DE" altLang="de-DE" sz="2400" dirty="0">
                <a:latin typeface="Arial Black" panose="020B0A04020102020204" pitchFamily="34" charset="0"/>
              </a:rPr>
              <a:t>:</a:t>
            </a:r>
          </a:p>
          <a:p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Private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consumption</a:t>
            </a:r>
            <a:r>
              <a:rPr lang="de-DE" altLang="de-DE" sz="2400" dirty="0">
                <a:latin typeface="Arial Black" panose="020B0A04020102020204" pitchFamily="34" charset="0"/>
              </a:rPr>
              <a:t>: YD/</a:t>
            </a:r>
            <a:r>
              <a:rPr lang="de-DE" altLang="de-DE" sz="2400" dirty="0" err="1">
                <a:latin typeface="Arial Black" panose="020B0A04020102020204" pitchFamily="34" charset="0"/>
              </a:rPr>
              <a:t>population</a:t>
            </a:r>
            <a:r>
              <a:rPr lang="de-DE" altLang="de-DE" sz="2400" dirty="0">
                <a:latin typeface="Arial Black" panose="020B0A04020102020204" pitchFamily="34" charset="0"/>
              </a:rPr>
              <a:t> (</a:t>
            </a:r>
            <a:r>
              <a:rPr lang="de-DE" altLang="de-DE" sz="2400" dirty="0" err="1">
                <a:latin typeface="Arial Black" panose="020B0A04020102020204" pitchFamily="34" charset="0"/>
              </a:rPr>
              <a:t>Basque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country</a:t>
            </a:r>
            <a:r>
              <a:rPr lang="de-DE" altLang="de-DE" sz="2400" dirty="0">
                <a:latin typeface="Arial Black" panose="020B0A04020102020204" pitchFamily="34" charset="0"/>
              </a:rPr>
              <a:t>, Bilbao) &amp; </a:t>
            </a:r>
            <a:r>
              <a:rPr lang="de-DE" altLang="de-DE" sz="2400" dirty="0" err="1">
                <a:latin typeface="Arial Black" panose="020B0A04020102020204" pitchFamily="34" charset="0"/>
              </a:rPr>
              <a:t>income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elasticity</a:t>
            </a:r>
            <a:r>
              <a:rPr lang="de-DE" altLang="de-DE" sz="2400" dirty="0">
                <a:latin typeface="Arial Black" panose="020B0A04020102020204" pitchFamily="34" charset="0"/>
              </a:rPr>
              <a:t> for </a:t>
            </a:r>
            <a:r>
              <a:rPr lang="de-DE" altLang="de-DE" sz="2400" dirty="0" err="1">
                <a:latin typeface="Arial Black" panose="020B0A04020102020204" pitchFamily="34" charset="0"/>
              </a:rPr>
              <a:t>goods</a:t>
            </a:r>
            <a:endParaRPr lang="de-DE" altLang="de-DE" sz="2400" dirty="0">
              <a:latin typeface="Arial Black" panose="020B0A04020102020204" pitchFamily="34" charset="0"/>
            </a:endParaRPr>
          </a:p>
          <a:p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Public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consumption</a:t>
            </a:r>
            <a:r>
              <a:rPr lang="de-DE" altLang="de-DE" sz="2400" dirty="0">
                <a:latin typeface="Arial Black" panose="020B0A04020102020204" pitchFamily="34" charset="0"/>
              </a:rPr>
              <a:t>: </a:t>
            </a:r>
            <a:r>
              <a:rPr lang="de-DE" altLang="de-DE" sz="2400" dirty="0" err="1">
                <a:latin typeface="Arial Black" panose="020B0A04020102020204" pitchFamily="34" charset="0"/>
              </a:rPr>
              <a:t>output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by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public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industries</a:t>
            </a:r>
            <a:r>
              <a:rPr lang="de-DE" altLang="de-DE" sz="2400" dirty="0">
                <a:latin typeface="Arial Black" panose="020B0A04020102020204" pitchFamily="34" charset="0"/>
              </a:rPr>
              <a:t> &amp; 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cg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>
                <a:latin typeface="Arial Black" panose="020B0A04020102020204" pitchFamily="34" charset="0"/>
              </a:rPr>
              <a:t>i</a:t>
            </a:r>
            <a:r>
              <a:rPr lang="de-DE" altLang="de-DE" sz="2400" dirty="0">
                <a:latin typeface="Arial Black" panose="020B0A04020102020204" pitchFamily="34" charset="0"/>
              </a:rPr>
              <a:t>)/</a:t>
            </a:r>
            <a:r>
              <a:rPr lang="de-DE" altLang="de-DE" sz="2400" dirty="0" err="1">
                <a:latin typeface="Arial Black" panose="020B0A04020102020204" pitchFamily="34" charset="0"/>
              </a:rPr>
              <a:t>population</a:t>
            </a:r>
            <a:r>
              <a:rPr lang="de-DE" altLang="de-DE" sz="2400" dirty="0">
                <a:latin typeface="Arial Black" panose="020B0A04020102020204" pitchFamily="34" charset="0"/>
              </a:rPr>
              <a:t> (</a:t>
            </a:r>
            <a:r>
              <a:rPr lang="de-DE" altLang="de-DE" sz="2400" dirty="0" err="1">
                <a:latin typeface="Arial Black" panose="020B0A04020102020204" pitchFamily="34" charset="0"/>
              </a:rPr>
              <a:t>Basque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country</a:t>
            </a:r>
            <a:r>
              <a:rPr lang="de-DE" altLang="de-DE" sz="2400" dirty="0">
                <a:latin typeface="Arial Black" panose="020B0A04020102020204" pitchFamily="34" charset="0"/>
              </a:rPr>
              <a:t>)</a:t>
            </a:r>
          </a:p>
          <a:p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Gross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fixed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capital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formation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by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industry</a:t>
            </a:r>
            <a:r>
              <a:rPr lang="de-DE" altLang="de-DE" sz="2400" dirty="0">
                <a:latin typeface="Arial Black" panose="020B0A04020102020204" pitchFamily="34" charset="0"/>
              </a:rPr>
              <a:t>: </a:t>
            </a:r>
            <a:r>
              <a:rPr lang="de-DE" altLang="de-DE" sz="2400" i="1" dirty="0">
                <a:latin typeface="Arial Black" panose="020B0A04020102020204" pitchFamily="34" charset="0"/>
              </a:rPr>
              <a:t>cf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>
                <a:latin typeface="Arial Black" panose="020B0A04020102020204" pitchFamily="34" charset="0"/>
              </a:rPr>
              <a:t>j</a:t>
            </a:r>
            <a:r>
              <a:rPr lang="de-DE" altLang="de-DE" sz="2400" dirty="0">
                <a:latin typeface="Arial Black" panose="020B0A04020102020204" pitchFamily="34" charset="0"/>
              </a:rPr>
              <a:t>)/</a:t>
            </a:r>
            <a:r>
              <a:rPr lang="de-DE" altLang="de-DE" sz="2400" i="1" dirty="0">
                <a:latin typeface="Arial Black" panose="020B0A04020102020204" pitchFamily="34" charset="0"/>
              </a:rPr>
              <a:t>q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>
                <a:latin typeface="Arial Black" panose="020B0A04020102020204" pitchFamily="34" charset="0"/>
              </a:rPr>
              <a:t>j</a:t>
            </a:r>
            <a:r>
              <a:rPr lang="de-DE" altLang="de-DE" sz="2400" dirty="0">
                <a:latin typeface="Arial Black" panose="020B0A04020102020204" pitchFamily="34" charset="0"/>
              </a:rPr>
              <a:t>) (</a:t>
            </a:r>
            <a:r>
              <a:rPr lang="de-DE" altLang="de-DE" sz="2400" dirty="0" err="1">
                <a:latin typeface="Arial Black" panose="020B0A04020102020204" pitchFamily="34" charset="0"/>
              </a:rPr>
              <a:t>Basque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country</a:t>
            </a:r>
            <a:r>
              <a:rPr lang="de-DE" altLang="de-DE" sz="2400" dirty="0">
                <a:latin typeface="Arial Black" panose="020B0A04020102020204" pitchFamily="34" charset="0"/>
              </a:rPr>
              <a:t>) &amp; </a:t>
            </a:r>
            <a:r>
              <a:rPr lang="de-DE" altLang="de-DE" sz="2400" dirty="0" err="1">
                <a:latin typeface="Arial Black" panose="020B0A04020102020204" pitchFamily="34" charset="0"/>
              </a:rPr>
              <a:t>capital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formation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matrix</a:t>
            </a:r>
            <a:r>
              <a:rPr lang="de-DE" altLang="de-DE" sz="2400" dirty="0">
                <a:latin typeface="Arial Black" panose="020B0A04020102020204" pitchFamily="34" charset="0"/>
              </a:rPr>
              <a:t>, </a:t>
            </a:r>
            <a:r>
              <a:rPr lang="de-DE" altLang="de-DE" sz="2400" dirty="0" err="1">
                <a:latin typeface="Arial Black" panose="020B0A04020102020204" pitchFamily="34" charset="0"/>
              </a:rPr>
              <a:t>industries</a:t>
            </a:r>
            <a:r>
              <a:rPr lang="de-DE" altLang="de-DE" sz="2400" dirty="0">
                <a:latin typeface="Arial Black" panose="020B0A04020102020204" pitchFamily="34" charset="0"/>
              </a:rPr>
              <a:t>*</a:t>
            </a:r>
            <a:r>
              <a:rPr lang="de-DE" altLang="de-DE" sz="2400" dirty="0" err="1">
                <a:latin typeface="Arial Black" panose="020B0A04020102020204" pitchFamily="34" charset="0"/>
              </a:rPr>
              <a:t>goods</a:t>
            </a:r>
            <a:r>
              <a:rPr lang="de-DE" altLang="de-DE" sz="2400" dirty="0">
                <a:latin typeface="Arial Black" panose="020B0A04020102020204" pitchFamily="34" charset="0"/>
              </a:rPr>
              <a:t> (Spain)</a:t>
            </a:r>
          </a:p>
          <a:p>
            <a:r>
              <a:rPr 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Applying</a:t>
            </a:r>
            <a:r>
              <a:rPr 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Basque</a:t>
            </a:r>
            <a:r>
              <a:rPr 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country</a:t>
            </a:r>
            <a:r>
              <a:rPr 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technology</a:t>
            </a:r>
            <a:r>
              <a:rPr 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for Bilbao</a:t>
            </a:r>
            <a:r>
              <a:rPr lang="de-DE" sz="2400" dirty="0">
                <a:latin typeface="Arial Black" panose="020B0A04020102020204" pitchFamily="34" charset="0"/>
              </a:rPr>
              <a:t>:</a:t>
            </a:r>
          </a:p>
          <a:p>
            <a:r>
              <a:rPr 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Net </a:t>
            </a:r>
            <a:r>
              <a:rPr 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output</a:t>
            </a:r>
            <a:r>
              <a:rPr 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ratio</a:t>
            </a:r>
            <a:r>
              <a:rPr 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sz="2400" i="1" dirty="0" err="1">
                <a:latin typeface="Arial Black" panose="020B0A04020102020204" pitchFamily="34" charset="0"/>
              </a:rPr>
              <a:t>va</a:t>
            </a:r>
            <a:r>
              <a:rPr lang="de-DE" sz="2400" dirty="0">
                <a:latin typeface="Arial Black" panose="020B0A04020102020204" pitchFamily="34" charset="0"/>
              </a:rPr>
              <a:t>(</a:t>
            </a:r>
            <a:r>
              <a:rPr lang="de-DE" sz="2400" i="1" dirty="0">
                <a:latin typeface="Arial Black" panose="020B0A04020102020204" pitchFamily="34" charset="0"/>
              </a:rPr>
              <a:t>j</a:t>
            </a:r>
            <a:r>
              <a:rPr lang="de-DE" sz="2400" dirty="0">
                <a:latin typeface="Arial Black" panose="020B0A04020102020204" pitchFamily="34" charset="0"/>
              </a:rPr>
              <a:t>)/</a:t>
            </a:r>
            <a:r>
              <a:rPr lang="de-DE" sz="2400" i="1" dirty="0">
                <a:latin typeface="Arial Black" panose="020B0A04020102020204" pitchFamily="34" charset="0"/>
              </a:rPr>
              <a:t>q</a:t>
            </a:r>
            <a:r>
              <a:rPr lang="de-DE" sz="2400" dirty="0">
                <a:latin typeface="Arial Black" panose="020B0A04020102020204" pitchFamily="34" charset="0"/>
              </a:rPr>
              <a:t>(</a:t>
            </a:r>
            <a:r>
              <a:rPr lang="de-DE" sz="2400" i="1" dirty="0">
                <a:latin typeface="Arial Black" panose="020B0A04020102020204" pitchFamily="34" charset="0"/>
              </a:rPr>
              <a:t>j</a:t>
            </a:r>
            <a:r>
              <a:rPr lang="de-DE" sz="2400" dirty="0">
                <a:latin typeface="Arial Black" panose="020B0A04020102020204" pitchFamily="34" charset="0"/>
              </a:rPr>
              <a:t>) for </a:t>
            </a:r>
            <a:r>
              <a:rPr lang="de-DE" altLang="de-DE" sz="2400" dirty="0" err="1">
                <a:latin typeface="Arial Black" panose="020B0A04020102020204" pitchFamily="34" charset="0"/>
              </a:rPr>
              <a:t>Basque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country</a:t>
            </a:r>
            <a:r>
              <a:rPr lang="de-DE" altLang="de-DE" sz="2400" dirty="0">
                <a:latin typeface="Arial Black" panose="020B0A04020102020204" pitchFamily="34" charset="0"/>
              </a:rPr>
              <a:t> &amp; </a:t>
            </a:r>
            <a:r>
              <a:rPr lang="de-DE" sz="2400" i="1" dirty="0">
                <a:latin typeface="Arial Black" panose="020B0A04020102020204" pitchFamily="34" charset="0"/>
              </a:rPr>
              <a:t>q</a:t>
            </a:r>
            <a:r>
              <a:rPr lang="de-DE" sz="2400" dirty="0">
                <a:latin typeface="Arial Black" panose="020B0A04020102020204" pitchFamily="34" charset="0"/>
              </a:rPr>
              <a:t>(</a:t>
            </a:r>
            <a:r>
              <a:rPr lang="de-DE" sz="2400" i="1" dirty="0">
                <a:latin typeface="Arial Black" panose="020B0A04020102020204" pitchFamily="34" charset="0"/>
              </a:rPr>
              <a:t>j</a:t>
            </a:r>
            <a:r>
              <a:rPr lang="de-DE" sz="2400" dirty="0">
                <a:latin typeface="Arial Black" panose="020B0A04020102020204" pitchFamily="34" charset="0"/>
              </a:rPr>
              <a:t>)</a:t>
            </a:r>
            <a:r>
              <a:rPr lang="de-DE" altLang="de-DE" sz="2400" dirty="0">
                <a:latin typeface="Arial Black" panose="020B0A04020102020204" pitchFamily="34" charset="0"/>
              </a:rPr>
              <a:t> for Bilbao</a:t>
            </a:r>
            <a:r>
              <a:rPr lang="de-DE" sz="2400" dirty="0">
                <a:latin typeface="Arial Black" panose="020B0A04020102020204" pitchFamily="34" charset="0"/>
              </a:rPr>
              <a:t> </a:t>
            </a:r>
          </a:p>
          <a:p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19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CHARM method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r>
              <a:rPr 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Applying</a:t>
            </a:r>
            <a:r>
              <a:rPr 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Basque</a:t>
            </a:r>
            <a:r>
              <a:rPr 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country</a:t>
            </a:r>
            <a:r>
              <a:rPr 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technology</a:t>
            </a:r>
            <a:r>
              <a:rPr 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for Bilbao</a:t>
            </a:r>
            <a:r>
              <a:rPr lang="de-DE" sz="2400" dirty="0">
                <a:latin typeface="Arial Black" panose="020B0A04020102020204" pitchFamily="34" charset="0"/>
              </a:rPr>
              <a:t>:</a:t>
            </a:r>
          </a:p>
          <a:p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Product mix matrix C</a:t>
            </a:r>
            <a:r>
              <a:rPr lang="en-US" altLang="de-DE" sz="2400" dirty="0">
                <a:latin typeface="Arial Black" panose="020B0A04020102020204" pitchFamily="34" charset="0"/>
              </a:rPr>
              <a:t> </a:t>
            </a:r>
            <a:r>
              <a:rPr lang="de-DE" sz="2400" dirty="0">
                <a:latin typeface="Arial Black" panose="020B0A04020102020204" pitchFamily="34" charset="0"/>
              </a:rPr>
              <a:t>for </a:t>
            </a:r>
            <a:r>
              <a:rPr lang="de-DE" altLang="de-DE" sz="2400" dirty="0" err="1">
                <a:latin typeface="Arial Black" panose="020B0A04020102020204" pitchFamily="34" charset="0"/>
              </a:rPr>
              <a:t>Basque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country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to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convert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en-US" altLang="de-DE" sz="2400" dirty="0">
                <a:latin typeface="Arial Black" panose="020B0A04020102020204" pitchFamily="34" charset="0"/>
              </a:rPr>
              <a:t>output by industries q to output by goods :  </a:t>
            </a:r>
            <a:r>
              <a:rPr lang="en-US" altLang="de-DE" sz="2400" b="1" dirty="0">
                <a:latin typeface="Arial Black" panose="020B0A04020102020204" pitchFamily="34" charset="0"/>
              </a:rPr>
              <a:t>q(g)</a:t>
            </a:r>
            <a:r>
              <a:rPr lang="en-US" altLang="de-DE" sz="2400" dirty="0">
                <a:latin typeface="Arial Black" panose="020B0A04020102020204" pitchFamily="34" charset="0"/>
              </a:rPr>
              <a:t> = </a:t>
            </a:r>
            <a:r>
              <a:rPr lang="en-US" altLang="de-DE" sz="2400" b="1" dirty="0">
                <a:latin typeface="Arial Black" panose="020B0A04020102020204" pitchFamily="34" charset="0"/>
              </a:rPr>
              <a:t>C</a:t>
            </a:r>
            <a:r>
              <a:rPr lang="en-US" altLang="de-DE" sz="2400" dirty="0">
                <a:latin typeface="Arial Black" panose="020B0A04020102020204" pitchFamily="34" charset="0"/>
              </a:rPr>
              <a:t> </a:t>
            </a:r>
            <a:r>
              <a:rPr lang="en-US" altLang="de-DE" sz="2400" b="1" dirty="0">
                <a:latin typeface="Arial Black" panose="020B0A04020102020204" pitchFamily="34" charset="0"/>
              </a:rPr>
              <a:t>q</a:t>
            </a:r>
            <a:r>
              <a:rPr lang="en-US" altLang="de-DE" sz="2400" dirty="0">
                <a:latin typeface="Arial Black" panose="020B0A04020102020204" pitchFamily="34" charset="0"/>
              </a:rPr>
              <a:t> for Bilbao</a:t>
            </a:r>
          </a:p>
          <a:p>
            <a:r>
              <a:rPr lang="en-US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Use structure matrix S</a:t>
            </a:r>
            <a:r>
              <a:rPr lang="en-US" altLang="de-DE" sz="2400" dirty="0">
                <a:latin typeface="Arial Black" panose="020B0A04020102020204" pitchFamily="34" charset="0"/>
              </a:rPr>
              <a:t> </a:t>
            </a:r>
            <a:r>
              <a:rPr lang="de-DE" sz="2400" dirty="0">
                <a:latin typeface="Arial Black" panose="020B0A04020102020204" pitchFamily="34" charset="0"/>
              </a:rPr>
              <a:t>for </a:t>
            </a:r>
            <a:r>
              <a:rPr lang="de-DE" altLang="de-DE" sz="2400" dirty="0" err="1">
                <a:latin typeface="Arial Black" panose="020B0A04020102020204" pitchFamily="34" charset="0"/>
              </a:rPr>
              <a:t>Basque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country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to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calculate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i="1" dirty="0">
                <a:latin typeface="Arial Black" panose="020B0A04020102020204" pitchFamily="34" charset="0"/>
              </a:rPr>
              <a:t>x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ij</a:t>
            </a:r>
            <a:r>
              <a:rPr lang="de-DE" altLang="de-DE" sz="2400" dirty="0">
                <a:latin typeface="Arial Black" panose="020B0A04020102020204" pitchFamily="34" charset="0"/>
              </a:rPr>
              <a:t>) </a:t>
            </a:r>
            <a:r>
              <a:rPr lang="de-DE" altLang="de-DE" sz="2400" dirty="0" err="1">
                <a:latin typeface="Arial Black" panose="020B0A04020102020204" pitchFamily="34" charset="0"/>
              </a:rPr>
              <a:t>by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column</a:t>
            </a:r>
            <a:r>
              <a:rPr lang="de-DE" altLang="de-DE" sz="2400" dirty="0">
                <a:latin typeface="Arial Black" panose="020B0A04020102020204" pitchFamily="34" charset="0"/>
              </a:rPr>
              <a:t> for </a:t>
            </a:r>
            <a:r>
              <a:rPr lang="de-DE" altLang="de-DE" sz="2400" dirty="0" err="1">
                <a:latin typeface="Arial Black" panose="020B0A04020102020204" pitchFamily="34" charset="0"/>
              </a:rPr>
              <a:t>given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i="1" dirty="0">
                <a:latin typeface="Arial Black" panose="020B0A04020102020204" pitchFamily="34" charset="0"/>
              </a:rPr>
              <a:t>x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>
                <a:latin typeface="Arial Black" panose="020B0A04020102020204" pitchFamily="34" charset="0"/>
              </a:rPr>
              <a:t>j</a:t>
            </a:r>
            <a:r>
              <a:rPr lang="de-DE" altLang="de-DE" sz="2400" dirty="0">
                <a:latin typeface="Arial Black" panose="020B0A04020102020204" pitchFamily="34" charset="0"/>
              </a:rPr>
              <a:t>) = </a:t>
            </a:r>
            <a:r>
              <a:rPr lang="de-DE" altLang="de-DE" sz="2400" i="1" dirty="0">
                <a:latin typeface="Arial Black" panose="020B0A04020102020204" pitchFamily="34" charset="0"/>
              </a:rPr>
              <a:t>q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>
                <a:latin typeface="Arial Black" panose="020B0A04020102020204" pitchFamily="34" charset="0"/>
              </a:rPr>
              <a:t>j</a:t>
            </a:r>
            <a:r>
              <a:rPr lang="de-DE" altLang="de-DE" sz="2400" dirty="0">
                <a:latin typeface="Arial Black" panose="020B0A04020102020204" pitchFamily="34" charset="0"/>
              </a:rPr>
              <a:t>) – 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va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>
                <a:latin typeface="Arial Black" panose="020B0A04020102020204" pitchFamily="34" charset="0"/>
              </a:rPr>
              <a:t>j</a:t>
            </a:r>
            <a:r>
              <a:rPr lang="de-DE" altLang="de-DE" sz="2400" dirty="0">
                <a:latin typeface="Arial Black" panose="020B0A04020102020204" pitchFamily="34" charset="0"/>
              </a:rPr>
              <a:t>)</a:t>
            </a:r>
          </a:p>
          <a:p>
            <a:r>
              <a:rPr lang="de-DE" altLang="de-DE" sz="2400" dirty="0" err="1">
                <a:latin typeface="Arial Black" panose="020B0A04020102020204" pitchFamily="34" charset="0"/>
              </a:rPr>
              <a:t>Domestic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supply</a:t>
            </a:r>
            <a:r>
              <a:rPr lang="de-DE" altLang="de-DE" sz="2400" dirty="0">
                <a:latin typeface="Arial Black" panose="020B0A04020102020204" pitchFamily="34" charset="0"/>
              </a:rPr>
              <a:t> q(g) minus </a:t>
            </a:r>
            <a:r>
              <a:rPr lang="de-DE" altLang="de-DE" sz="2400" dirty="0" err="1">
                <a:latin typeface="Arial Black" panose="020B0A04020102020204" pitchFamily="34" charset="0"/>
              </a:rPr>
              <a:t>demand</a:t>
            </a:r>
            <a:r>
              <a:rPr lang="de-DE" altLang="de-DE" sz="2400" dirty="0">
                <a:latin typeface="Arial Black" panose="020B0A04020102020204" pitchFamily="34" charset="0"/>
              </a:rPr>
              <a:t> [f + B q] 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trade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balance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b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= ex – im. 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Trade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volume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v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= ex + im. </a:t>
            </a:r>
            <a:endParaRPr lang="de-DE" altLang="de-DE" sz="2400" dirty="0">
              <a:latin typeface="Arial Black" panose="020B0A04020102020204" pitchFamily="34" charset="0"/>
            </a:endParaRPr>
          </a:p>
          <a:p>
            <a:r>
              <a:rPr lang="en-US" altLang="de-DE" sz="2400" dirty="0">
                <a:latin typeface="Arial Black" panose="020B0A04020102020204" pitchFamily="34" charset="0"/>
              </a:rPr>
              <a:t>Calculating </a:t>
            </a:r>
            <a:r>
              <a:rPr lang="en-US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cross hauling measure </a:t>
            </a:r>
            <a:r>
              <a:rPr lang="en-US" altLang="de-DE" sz="2400" dirty="0">
                <a:latin typeface="Arial Black" panose="020B0A04020102020204" pitchFamily="34" charset="0"/>
              </a:rPr>
              <a:t>by industry: (</a:t>
            </a:r>
            <a:r>
              <a:rPr lang="es-ES" sz="2400" dirty="0">
                <a:latin typeface="Arial Black" pitchFamily="34" charset="0"/>
              </a:rPr>
              <a:t>v(</a:t>
            </a:r>
            <a:r>
              <a:rPr lang="es-ES" sz="2400" i="1" dirty="0">
                <a:latin typeface="Arial Black" pitchFamily="34" charset="0"/>
              </a:rPr>
              <a:t>i</a:t>
            </a:r>
            <a:r>
              <a:rPr lang="es-ES" sz="2400" dirty="0">
                <a:latin typeface="Arial Black" pitchFamily="34" charset="0"/>
              </a:rPr>
              <a:t>) + [</a:t>
            </a:r>
            <a:r>
              <a:rPr lang="es-ES" sz="2400" i="1" dirty="0">
                <a:latin typeface="Arial Black" pitchFamily="34" charset="0"/>
              </a:rPr>
              <a:t>b</a:t>
            </a:r>
            <a:r>
              <a:rPr lang="es-ES" sz="2400" dirty="0">
                <a:latin typeface="Arial Black" pitchFamily="34" charset="0"/>
              </a:rPr>
              <a:t>(</a:t>
            </a:r>
            <a:r>
              <a:rPr lang="es-ES" sz="2400" i="1" dirty="0">
                <a:latin typeface="Arial Black" pitchFamily="34" charset="0"/>
              </a:rPr>
              <a:t>i</a:t>
            </a:r>
            <a:r>
              <a:rPr lang="es-ES" sz="2400" dirty="0">
                <a:latin typeface="Arial Black" pitchFamily="34" charset="0"/>
              </a:rPr>
              <a:t>)])/(</a:t>
            </a:r>
            <a:r>
              <a:rPr lang="es-ES" sz="2400" i="1" dirty="0">
                <a:latin typeface="Arial Black" pitchFamily="34" charset="0"/>
              </a:rPr>
              <a:t>q</a:t>
            </a:r>
            <a:r>
              <a:rPr lang="es-ES" sz="2400" dirty="0">
                <a:latin typeface="Arial Black" pitchFamily="34" charset="0"/>
              </a:rPr>
              <a:t>(</a:t>
            </a:r>
            <a:r>
              <a:rPr lang="es-ES" sz="2400" i="1" dirty="0">
                <a:latin typeface="Arial Black" pitchFamily="34" charset="0"/>
              </a:rPr>
              <a:t>i</a:t>
            </a:r>
            <a:r>
              <a:rPr lang="es-ES" sz="2400" dirty="0">
                <a:latin typeface="Arial Black" pitchFamily="34" charset="0"/>
              </a:rPr>
              <a:t>) + </a:t>
            </a:r>
            <a:r>
              <a:rPr lang="es-ES" sz="2400" i="1" dirty="0">
                <a:latin typeface="Arial Black" pitchFamily="34" charset="0"/>
              </a:rPr>
              <a:t>x</a:t>
            </a:r>
            <a:r>
              <a:rPr lang="es-ES" sz="2400" dirty="0">
                <a:latin typeface="Arial Black" pitchFamily="34" charset="0"/>
              </a:rPr>
              <a:t>(</a:t>
            </a:r>
            <a:r>
              <a:rPr lang="es-ES" sz="2400" i="1" dirty="0">
                <a:latin typeface="Arial Black" pitchFamily="34" charset="0"/>
              </a:rPr>
              <a:t>ij</a:t>
            </a:r>
            <a:r>
              <a:rPr lang="es-ES" sz="2400" dirty="0">
                <a:latin typeface="Arial Black" pitchFamily="34" charset="0"/>
              </a:rPr>
              <a:t>) + </a:t>
            </a:r>
            <a:r>
              <a:rPr lang="es-ES" sz="2400" i="1" dirty="0">
                <a:latin typeface="Arial Black" pitchFamily="34" charset="0"/>
              </a:rPr>
              <a:t>f</a:t>
            </a:r>
            <a:r>
              <a:rPr lang="es-ES" sz="2400" dirty="0">
                <a:latin typeface="Arial Black" pitchFamily="34" charset="0"/>
              </a:rPr>
              <a:t>(</a:t>
            </a:r>
            <a:r>
              <a:rPr lang="es-ES" sz="2400" i="1" dirty="0">
                <a:latin typeface="Arial Black" pitchFamily="34" charset="0"/>
              </a:rPr>
              <a:t>i</a:t>
            </a:r>
            <a:r>
              <a:rPr lang="es-ES" sz="2400" dirty="0">
                <a:latin typeface="Arial Black" pitchFamily="34" charset="0"/>
              </a:rPr>
              <a:t>))</a:t>
            </a:r>
            <a:endParaRPr lang="en-US" altLang="de-DE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88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CHARM method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Income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elasticity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for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consumption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goods</a:t>
            </a:r>
            <a:r>
              <a:rPr lang="de-DE" altLang="de-DE" sz="2400" dirty="0">
                <a:latin typeface="Arial Black" panose="020B0A04020102020204" pitchFamily="34" charset="0"/>
              </a:rPr>
              <a:t>:</a:t>
            </a:r>
          </a:p>
          <a:p>
            <a:endParaRPr lang="de-DE" altLang="de-DE" sz="2400" dirty="0">
              <a:latin typeface="Arial Black" panose="020B0A04020102020204" pitchFamily="34" charset="0"/>
            </a:endParaRPr>
          </a:p>
          <a:p>
            <a:endParaRPr lang="de-DE" altLang="de-DE" sz="2400" dirty="0">
              <a:latin typeface="Arial Black" panose="020B0A04020102020204" pitchFamily="34" charset="0"/>
            </a:endParaRPr>
          </a:p>
          <a:p>
            <a:endParaRPr lang="de-DE" altLang="de-DE" sz="2400" dirty="0">
              <a:latin typeface="Arial Black" panose="020B0A04020102020204" pitchFamily="34" charset="0"/>
            </a:endParaRPr>
          </a:p>
          <a:p>
            <a:endParaRPr lang="de-DE" altLang="de-DE" sz="2400" dirty="0">
              <a:latin typeface="Arial Black" panose="020B0A04020102020204" pitchFamily="34" charset="0"/>
            </a:endParaRPr>
          </a:p>
          <a:p>
            <a:endParaRPr lang="de-DE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de-DE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A4B280-8409-4563-9472-14F8308EB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46" y="1721659"/>
            <a:ext cx="7914151" cy="487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9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CHARM method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Income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elasticity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for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consumption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goods</a:t>
            </a:r>
            <a:r>
              <a:rPr lang="de-DE" altLang="de-DE" sz="2400" dirty="0">
                <a:latin typeface="Arial Black" panose="020B0A04020102020204" pitchFamily="34" charset="0"/>
              </a:rPr>
              <a:t>:</a:t>
            </a:r>
          </a:p>
          <a:p>
            <a:endParaRPr lang="de-DE" altLang="de-DE" sz="2400" dirty="0">
              <a:latin typeface="Arial Black" panose="020B0A04020102020204" pitchFamily="34" charset="0"/>
            </a:endParaRPr>
          </a:p>
          <a:p>
            <a:endParaRPr lang="de-DE" altLang="de-DE" sz="2400" dirty="0">
              <a:latin typeface="Arial Black" panose="020B0A04020102020204" pitchFamily="34" charset="0"/>
            </a:endParaRPr>
          </a:p>
          <a:p>
            <a:endParaRPr lang="de-DE" altLang="de-DE" sz="2400" dirty="0">
              <a:latin typeface="Arial Black" panose="020B0A04020102020204" pitchFamily="34" charset="0"/>
            </a:endParaRPr>
          </a:p>
          <a:p>
            <a:endParaRPr lang="de-DE" altLang="de-DE" sz="2400" dirty="0">
              <a:latin typeface="Arial Black" panose="020B0A04020102020204" pitchFamily="34" charset="0"/>
            </a:endParaRPr>
          </a:p>
          <a:p>
            <a:endParaRPr lang="de-DE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de-DE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48E1BE1-8517-4156-9E95-3ED6D7E37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03167"/>
            <a:ext cx="5860877" cy="492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5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SUT for Bilbao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(v(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i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) + [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b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(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i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)])/(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q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(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i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) + 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x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(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ij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) + 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f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(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i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))</a:t>
            </a:r>
            <a:r>
              <a:rPr lang="es-ES" sz="2400" dirty="0">
                <a:latin typeface="Arial Black" pitchFamily="34" charset="0"/>
              </a:rPr>
              <a:t> 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(Basque country), manufacturing industries: </a:t>
            </a:r>
          </a:p>
          <a:p>
            <a:pPr marL="0" indent="0" algn="just">
              <a:buNone/>
            </a:pP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	</a:t>
            </a:r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D98FA1B-B395-4198-970C-3DB3072DD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981200"/>
            <a:ext cx="6998683" cy="455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31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SUT for Bilbao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(v(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i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) + [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b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(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i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)])/(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q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(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i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) + 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x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(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ij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) + 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f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(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i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))</a:t>
            </a:r>
            <a:r>
              <a:rPr lang="es-ES" sz="2400" dirty="0">
                <a:latin typeface="Arial Black" pitchFamily="34" charset="0"/>
              </a:rPr>
              <a:t> 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(Basque country), service industries: </a:t>
            </a:r>
          </a:p>
          <a:p>
            <a:pPr marL="0" indent="0" algn="just">
              <a:buNone/>
            </a:pP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	</a:t>
            </a:r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DDD32DB-859F-487D-B212-47182A1BB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09800"/>
            <a:ext cx="739737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7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SUT for Bilbao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Significantly higher import shares in the Bilbao SUT for manufacturing industries</a:t>
            </a:r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3B79715-29A6-4ECD-AFFA-88A124AB1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133600"/>
            <a:ext cx="7079951" cy="384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79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SUT for Bilbao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Significantly lower import shares in the Bilbao SUT for service industries</a:t>
            </a:r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9F4906B-17A6-4792-8D7D-976CA8B58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122602"/>
            <a:ext cx="7169632" cy="404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22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FLQ method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Multiplying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the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Basque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country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(National, N)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technical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coefficients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b</a:t>
            </a:r>
            <a:r>
              <a:rPr lang="de-DE" altLang="de-DE" sz="2400" i="1" baseline="30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d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(</a:t>
            </a:r>
            <a:r>
              <a:rPr lang="de-DE" altLang="de-DE" sz="24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ij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)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by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Flegg‘s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LQ (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location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quotient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)</a:t>
            </a:r>
            <a:r>
              <a:rPr lang="de-DE" altLang="de-DE" sz="2400" dirty="0">
                <a:latin typeface="Arial Black" panose="020B0A04020102020204" pitchFamily="34" charset="0"/>
              </a:rPr>
              <a:t>:</a:t>
            </a:r>
          </a:p>
          <a:p>
            <a:pPr marL="0" indent="0">
              <a:buNone/>
            </a:pPr>
            <a:r>
              <a:rPr lang="de-DE" altLang="de-DE" sz="2400" dirty="0">
                <a:latin typeface="Arial Black" panose="020B0A04020102020204" pitchFamily="34" charset="0"/>
              </a:rPr>
              <a:t>		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b</a:t>
            </a:r>
            <a:r>
              <a:rPr lang="de-DE" altLang="de-DE" sz="2400" i="1" baseline="30000" dirty="0" err="1">
                <a:latin typeface="Arial Black" panose="020B0A04020102020204" pitchFamily="34" charset="0"/>
              </a:rPr>
              <a:t>d,N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ij</a:t>
            </a:r>
            <a:r>
              <a:rPr lang="de-DE" altLang="de-DE" sz="2400" dirty="0">
                <a:latin typeface="Arial Black" panose="020B0A04020102020204" pitchFamily="34" charset="0"/>
              </a:rPr>
              <a:t>) ;  </a:t>
            </a:r>
            <a:r>
              <a:rPr lang="de-DE" altLang="de-DE" sz="2400" dirty="0" err="1">
                <a:latin typeface="Arial Black" panose="020B0A04020102020204" pitchFamily="34" charset="0"/>
              </a:rPr>
              <a:t>if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i="1" dirty="0">
                <a:latin typeface="Arial Black" panose="020B0A04020102020204" pitchFamily="34" charset="0"/>
              </a:rPr>
              <a:t>FLQ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ij</a:t>
            </a:r>
            <a:r>
              <a:rPr lang="de-DE" altLang="de-DE" sz="2400" dirty="0">
                <a:latin typeface="Arial Black" panose="020B0A04020102020204" pitchFamily="34" charset="0"/>
              </a:rPr>
              <a:t>) &gt; 1</a:t>
            </a:r>
          </a:p>
          <a:p>
            <a:pPr marL="0" indent="0">
              <a:buNone/>
            </a:pPr>
            <a:r>
              <a:rPr lang="de-DE" altLang="de-DE" sz="2400" dirty="0">
                <a:latin typeface="Arial Black" panose="020B0A04020102020204" pitchFamily="34" charset="0"/>
              </a:rPr>
              <a:t>  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b</a:t>
            </a:r>
            <a:r>
              <a:rPr lang="de-DE" altLang="de-DE" sz="2400" i="1" baseline="30000" dirty="0" err="1">
                <a:latin typeface="Arial Black" panose="020B0A04020102020204" pitchFamily="34" charset="0"/>
              </a:rPr>
              <a:t>d,R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ij</a:t>
            </a:r>
            <a:r>
              <a:rPr lang="de-DE" altLang="de-DE" sz="2400" dirty="0">
                <a:latin typeface="Arial Black" panose="020B0A04020102020204" pitchFamily="34" charset="0"/>
              </a:rPr>
              <a:t>) = </a:t>
            </a:r>
          </a:p>
          <a:p>
            <a:pPr marL="0" indent="0">
              <a:buNone/>
            </a:pPr>
            <a:r>
              <a:rPr lang="de-DE" altLang="de-DE" sz="2400" dirty="0">
                <a:latin typeface="Arial Black" panose="020B0A04020102020204" pitchFamily="34" charset="0"/>
              </a:rPr>
              <a:t>		 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b</a:t>
            </a:r>
            <a:r>
              <a:rPr lang="de-DE" altLang="de-DE" sz="2400" i="1" baseline="30000" dirty="0" err="1">
                <a:latin typeface="Arial Black" panose="020B0A04020102020204" pitchFamily="34" charset="0"/>
              </a:rPr>
              <a:t>d,R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ij</a:t>
            </a:r>
            <a:r>
              <a:rPr lang="de-DE" altLang="de-DE" sz="2400" dirty="0">
                <a:latin typeface="Arial Black" panose="020B0A04020102020204" pitchFamily="34" charset="0"/>
              </a:rPr>
              <a:t>) = </a:t>
            </a:r>
            <a:r>
              <a:rPr lang="de-DE" altLang="de-DE" sz="2400" i="1" dirty="0">
                <a:latin typeface="Arial Black" panose="020B0A04020102020204" pitchFamily="34" charset="0"/>
              </a:rPr>
              <a:t>FLQ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ij</a:t>
            </a:r>
            <a:r>
              <a:rPr lang="de-DE" altLang="de-DE" sz="2400" dirty="0">
                <a:latin typeface="Arial Black" panose="020B0A04020102020204" pitchFamily="34" charset="0"/>
              </a:rPr>
              <a:t>)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b</a:t>
            </a:r>
            <a:r>
              <a:rPr lang="de-DE" altLang="de-DE" sz="2400" i="1" baseline="30000" dirty="0" err="1">
                <a:latin typeface="Arial Black" panose="020B0A04020102020204" pitchFamily="34" charset="0"/>
              </a:rPr>
              <a:t>d,N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ij</a:t>
            </a:r>
            <a:r>
              <a:rPr lang="de-DE" altLang="de-DE" sz="2400" dirty="0">
                <a:latin typeface="Arial Black" panose="020B0A04020102020204" pitchFamily="34" charset="0"/>
              </a:rPr>
              <a:t>); </a:t>
            </a:r>
            <a:r>
              <a:rPr lang="de-DE" altLang="de-DE" sz="2400" dirty="0" err="1">
                <a:latin typeface="Arial Black" panose="020B0A04020102020204" pitchFamily="34" charset="0"/>
              </a:rPr>
              <a:t>if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i="1" dirty="0">
                <a:latin typeface="Arial Black" panose="020B0A04020102020204" pitchFamily="34" charset="0"/>
              </a:rPr>
              <a:t>FLQ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ij</a:t>
            </a:r>
            <a:r>
              <a:rPr lang="de-DE" altLang="de-DE" sz="2400" dirty="0">
                <a:latin typeface="Arial Black" panose="020B0A04020102020204" pitchFamily="34" charset="0"/>
              </a:rPr>
              <a:t>) &gt; 1 </a:t>
            </a:r>
          </a:p>
          <a:p>
            <a:endParaRPr lang="de-DE" altLang="de-DE" sz="2400" dirty="0">
              <a:latin typeface="Arial Black" panose="020B0A04020102020204" pitchFamily="34" charset="0"/>
            </a:endParaRPr>
          </a:p>
          <a:p>
            <a:r>
              <a:rPr lang="de-DE" altLang="de-DE" sz="2400" dirty="0" err="1">
                <a:latin typeface="Arial Black" panose="020B0A04020102020204" pitchFamily="34" charset="0"/>
              </a:rPr>
              <a:t>where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i="1" dirty="0">
                <a:latin typeface="Arial Black" panose="020B0A04020102020204" pitchFamily="34" charset="0"/>
              </a:rPr>
              <a:t>FLQ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ij</a:t>
            </a:r>
            <a:r>
              <a:rPr lang="de-DE" altLang="de-DE" sz="2400" dirty="0">
                <a:latin typeface="Arial Black" panose="020B0A04020102020204" pitchFamily="34" charset="0"/>
              </a:rPr>
              <a:t>) =</a:t>
            </a:r>
            <a:r>
              <a:rPr lang="de-DE" altLang="de-DE" sz="2400" i="1" dirty="0">
                <a:latin typeface="Arial Black" panose="020B0A04020102020204" pitchFamily="34" charset="0"/>
              </a:rPr>
              <a:t>CILQ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ij</a:t>
            </a:r>
            <a:r>
              <a:rPr lang="de-DE" altLang="de-DE" sz="2400" dirty="0">
                <a:latin typeface="Arial Black" panose="020B0A04020102020204" pitchFamily="34" charset="0"/>
              </a:rPr>
              <a:t>)</a:t>
            </a:r>
            <a:r>
              <a:rPr lang="de-DE" altLang="de-DE" sz="2400" baseline="30000" dirty="0">
                <a:latin typeface="Arial Black" panose="020B0A04020102020204" pitchFamily="34" charset="0"/>
              </a:rPr>
              <a:t>.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b="1" dirty="0">
                <a:latin typeface="Symbol" panose="05050102010706020507" pitchFamily="18" charset="2"/>
              </a:rPr>
              <a:t>l</a:t>
            </a:r>
            <a:r>
              <a:rPr lang="de-DE" altLang="de-DE" sz="2400" dirty="0">
                <a:latin typeface="Arial Black" panose="020B0A04020102020204" pitchFamily="34" charset="0"/>
              </a:rPr>
              <a:t>*</a:t>
            </a:r>
          </a:p>
          <a:p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b="1" dirty="0">
                <a:latin typeface="Symbol" panose="05050102010706020507" pitchFamily="18" charset="2"/>
              </a:rPr>
              <a:t>l</a:t>
            </a:r>
            <a:r>
              <a:rPr lang="de-DE" altLang="de-DE" sz="2400" dirty="0">
                <a:latin typeface="Arial Black" panose="020B0A04020102020204" pitchFamily="34" charset="0"/>
              </a:rPr>
              <a:t>* = [log</a:t>
            </a:r>
            <a:r>
              <a:rPr lang="de-DE" altLang="de-DE" sz="2400" baseline="-25000" dirty="0">
                <a:latin typeface="Arial Black" panose="020B0A04020102020204" pitchFamily="34" charset="0"/>
              </a:rPr>
              <a:t>2</a:t>
            </a:r>
            <a:r>
              <a:rPr lang="de-DE" altLang="de-DE" sz="2400" dirty="0">
                <a:latin typeface="Arial Black" panose="020B0A04020102020204" pitchFamily="34" charset="0"/>
              </a:rPr>
              <a:t>(1 + </a:t>
            </a:r>
            <a:r>
              <a:rPr lang="de-DE" altLang="de-DE" sz="2400" i="1" dirty="0">
                <a:latin typeface="Arial Black" panose="020B0A04020102020204" pitchFamily="34" charset="0"/>
              </a:rPr>
              <a:t>Q</a:t>
            </a:r>
            <a:r>
              <a:rPr lang="de-DE" altLang="de-DE" sz="2400" i="1" baseline="30000" dirty="0">
                <a:latin typeface="Arial Black" panose="020B0A04020102020204" pitchFamily="34" charset="0"/>
              </a:rPr>
              <a:t>R</a:t>
            </a:r>
            <a:r>
              <a:rPr lang="de-DE" altLang="de-DE" sz="2400" dirty="0">
                <a:latin typeface="Arial Black" panose="020B0A04020102020204" pitchFamily="34" charset="0"/>
              </a:rPr>
              <a:t>/</a:t>
            </a:r>
            <a:r>
              <a:rPr lang="de-DE" altLang="de-DE" sz="2400" i="1" dirty="0">
                <a:latin typeface="Arial Black" panose="020B0A04020102020204" pitchFamily="34" charset="0"/>
              </a:rPr>
              <a:t>Q</a:t>
            </a:r>
            <a:r>
              <a:rPr lang="de-DE" altLang="de-DE" sz="2400" i="1" baseline="30000" dirty="0">
                <a:latin typeface="Arial Black" panose="020B0A04020102020204" pitchFamily="34" charset="0"/>
              </a:rPr>
              <a:t>N</a:t>
            </a:r>
            <a:r>
              <a:rPr lang="de-DE" altLang="de-DE" sz="2400" dirty="0">
                <a:latin typeface="Arial Black" panose="020B0A04020102020204" pitchFamily="34" charset="0"/>
              </a:rPr>
              <a:t>)]</a:t>
            </a:r>
            <a:r>
              <a:rPr lang="de-DE" altLang="de-DE" sz="2400" b="1" baseline="30000" dirty="0">
                <a:latin typeface="Symbol" panose="05050102010706020507" pitchFamily="18" charset="2"/>
              </a:rPr>
              <a:t>d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with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b="1" dirty="0">
                <a:latin typeface="Symbol" panose="05050102010706020507" pitchFamily="18" charset="2"/>
              </a:rPr>
              <a:t>d</a:t>
            </a:r>
            <a:r>
              <a:rPr lang="de-DE" altLang="de-DE" sz="2400" dirty="0">
                <a:latin typeface="Arial Black" panose="020B0A04020102020204" pitchFamily="34" charset="0"/>
              </a:rPr>
              <a:t> = 0.1</a:t>
            </a:r>
          </a:p>
          <a:p>
            <a:r>
              <a:rPr lang="de-DE" altLang="de-DE" sz="2400" i="1" dirty="0">
                <a:latin typeface="Arial Black" panose="020B0A04020102020204" pitchFamily="34" charset="0"/>
              </a:rPr>
              <a:t>CILQ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ij</a:t>
            </a:r>
            <a:r>
              <a:rPr lang="de-DE" altLang="de-DE" sz="2400" dirty="0">
                <a:latin typeface="Arial Black" panose="020B0A04020102020204" pitchFamily="34" charset="0"/>
              </a:rPr>
              <a:t>) = </a:t>
            </a:r>
            <a:r>
              <a:rPr lang="de-DE" altLang="de-DE" sz="2400" i="1" dirty="0">
                <a:latin typeface="Arial Black" panose="020B0A04020102020204" pitchFamily="34" charset="0"/>
              </a:rPr>
              <a:t>SLQ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>
                <a:latin typeface="Arial Black" panose="020B0A04020102020204" pitchFamily="34" charset="0"/>
              </a:rPr>
              <a:t>i</a:t>
            </a:r>
            <a:r>
              <a:rPr lang="de-DE" altLang="de-DE" sz="2400" dirty="0">
                <a:latin typeface="Arial Black" panose="020B0A04020102020204" pitchFamily="34" charset="0"/>
              </a:rPr>
              <a:t>)/</a:t>
            </a:r>
            <a:r>
              <a:rPr lang="de-DE" altLang="de-DE" sz="2400" i="1" dirty="0">
                <a:latin typeface="Arial Black" panose="020B0A04020102020204" pitchFamily="34" charset="0"/>
              </a:rPr>
              <a:t>SLQ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>
                <a:latin typeface="Arial Black" panose="020B0A04020102020204" pitchFamily="34" charset="0"/>
              </a:rPr>
              <a:t>j</a:t>
            </a:r>
            <a:r>
              <a:rPr lang="de-DE" altLang="de-DE" sz="2400" dirty="0">
                <a:latin typeface="Arial Black" panose="020B0A04020102020204" pitchFamily="34" charset="0"/>
              </a:rPr>
              <a:t>)</a:t>
            </a:r>
          </a:p>
          <a:p>
            <a:r>
              <a:rPr lang="de-DE" altLang="de-DE" sz="2400" dirty="0">
                <a:latin typeface="Arial Black" panose="020B0A04020102020204" pitchFamily="34" charset="0"/>
              </a:rPr>
              <a:t>The 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simple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location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quotient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SLQ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is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defined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as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i="1" dirty="0">
                <a:latin typeface="Arial Black" panose="020B0A04020102020204" pitchFamily="34" charset="0"/>
              </a:rPr>
              <a:t>SLQ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>
                <a:latin typeface="Arial Black" panose="020B0A04020102020204" pitchFamily="34" charset="0"/>
              </a:rPr>
              <a:t>i</a:t>
            </a:r>
            <a:r>
              <a:rPr lang="de-DE" altLang="de-DE" sz="2400" dirty="0">
                <a:latin typeface="Arial Black" panose="020B0A04020102020204" pitchFamily="34" charset="0"/>
              </a:rPr>
              <a:t>) = (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q</a:t>
            </a:r>
            <a:r>
              <a:rPr lang="de-DE" altLang="de-DE" sz="2400" i="1" baseline="30000" dirty="0" err="1">
                <a:latin typeface="Arial Black" panose="020B0A04020102020204" pitchFamily="34" charset="0"/>
              </a:rPr>
              <a:t>R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>
                <a:latin typeface="Arial Black" panose="020B0A04020102020204" pitchFamily="34" charset="0"/>
              </a:rPr>
              <a:t>i</a:t>
            </a:r>
            <a:r>
              <a:rPr lang="de-DE" altLang="de-DE" sz="2400" dirty="0">
                <a:latin typeface="Arial Black" panose="020B0A04020102020204" pitchFamily="34" charset="0"/>
              </a:rPr>
              <a:t>)/</a:t>
            </a:r>
            <a:r>
              <a:rPr lang="de-DE" altLang="de-DE" sz="2400" i="1" dirty="0">
                <a:latin typeface="Arial Black" panose="020B0A04020102020204" pitchFamily="34" charset="0"/>
              </a:rPr>
              <a:t>Q</a:t>
            </a:r>
            <a:r>
              <a:rPr lang="de-DE" altLang="de-DE" sz="2400" i="1" baseline="30000" dirty="0">
                <a:latin typeface="Arial Black" panose="020B0A04020102020204" pitchFamily="34" charset="0"/>
              </a:rPr>
              <a:t>R</a:t>
            </a:r>
            <a:r>
              <a:rPr lang="de-DE" altLang="de-DE" sz="2400" dirty="0">
                <a:latin typeface="Arial Black" panose="020B0A04020102020204" pitchFamily="34" charset="0"/>
              </a:rPr>
              <a:t>)/(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q</a:t>
            </a:r>
            <a:r>
              <a:rPr lang="de-DE" altLang="de-DE" sz="2400" i="1" baseline="30000" dirty="0" err="1">
                <a:latin typeface="Arial Black" panose="020B0A04020102020204" pitchFamily="34" charset="0"/>
              </a:rPr>
              <a:t>N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>
                <a:latin typeface="Arial Black" panose="020B0A04020102020204" pitchFamily="34" charset="0"/>
              </a:rPr>
              <a:t>i</a:t>
            </a:r>
            <a:r>
              <a:rPr lang="de-DE" altLang="de-DE" sz="2400" dirty="0">
                <a:latin typeface="Arial Black" panose="020B0A04020102020204" pitchFamily="34" charset="0"/>
              </a:rPr>
              <a:t>)/</a:t>
            </a:r>
            <a:r>
              <a:rPr lang="de-DE" altLang="de-DE" sz="2400" i="1" dirty="0">
                <a:latin typeface="Arial Black" panose="020B0A04020102020204" pitchFamily="34" charset="0"/>
              </a:rPr>
              <a:t>Q</a:t>
            </a:r>
            <a:r>
              <a:rPr lang="de-DE" altLang="de-DE" sz="2400" i="1" baseline="30000" dirty="0">
                <a:latin typeface="Arial Black" panose="020B0A04020102020204" pitchFamily="34" charset="0"/>
              </a:rPr>
              <a:t>N</a:t>
            </a:r>
            <a:r>
              <a:rPr lang="de-DE" altLang="de-DE" sz="2400" dirty="0">
                <a:latin typeface="Arial Black" panose="020B0A04020102020204" pitchFamily="34" charset="0"/>
              </a:rPr>
              <a:t>) and </a:t>
            </a:r>
            <a:r>
              <a:rPr lang="de-DE" altLang="de-DE" sz="2400" dirty="0" err="1">
                <a:latin typeface="Arial Black" panose="020B0A04020102020204" pitchFamily="34" charset="0"/>
              </a:rPr>
              <a:t>measures</a:t>
            </a:r>
            <a:r>
              <a:rPr lang="de-DE" altLang="de-DE" sz="2400" dirty="0">
                <a:latin typeface="Arial Black" panose="020B0A04020102020204" pitchFamily="34" charset="0"/>
              </a:rPr>
              <a:t> relative regional </a:t>
            </a:r>
            <a:r>
              <a:rPr lang="de-DE" altLang="de-DE" sz="2400" dirty="0" err="1">
                <a:latin typeface="Arial Black" panose="020B0A04020102020204" pitchFamily="34" charset="0"/>
              </a:rPr>
              <a:t>specialization</a:t>
            </a:r>
            <a:r>
              <a:rPr lang="de-DE" altLang="de-DE" sz="2400" dirty="0">
                <a:latin typeface="Arial Black" panose="020B0A04020102020204" pitchFamily="34" charset="0"/>
              </a:rPr>
              <a:t> in </a:t>
            </a:r>
            <a:r>
              <a:rPr lang="de-DE" altLang="de-DE" sz="2400" dirty="0" err="1">
                <a:latin typeface="Arial Black" panose="020B0A04020102020204" pitchFamily="34" charset="0"/>
              </a:rPr>
              <a:t>output</a:t>
            </a:r>
            <a:r>
              <a:rPr lang="de-DE" altLang="de-DE" sz="2400" dirty="0"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endParaRPr lang="es-ES" sz="2400" dirty="0">
              <a:latin typeface="Arial Black" pitchFamily="34" charset="0"/>
            </a:endParaRPr>
          </a:p>
        </p:txBody>
      </p:sp>
      <p:sp>
        <p:nvSpPr>
          <p:cNvPr id="2" name="Geschweifte Klammer links 1">
            <a:extLst>
              <a:ext uri="{FF2B5EF4-FFF2-40B4-BE49-F238E27FC236}">
                <a16:creationId xmlns:a16="http://schemas.microsoft.com/office/drawing/2014/main" id="{ADAA863D-5765-4883-A9B0-7AE6B8EFEC20}"/>
              </a:ext>
            </a:extLst>
          </p:cNvPr>
          <p:cNvSpPr/>
          <p:nvPr/>
        </p:nvSpPr>
        <p:spPr>
          <a:xfrm>
            <a:off x="2133600" y="2362200"/>
            <a:ext cx="381000" cy="12192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5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Framework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89964" y="1219200"/>
            <a:ext cx="8116707" cy="5181600"/>
          </a:xfrm>
        </p:spPr>
        <p:txBody>
          <a:bodyPr/>
          <a:lstStyle/>
          <a:p>
            <a:pPr algn="just"/>
            <a:r>
              <a:rPr lang="es-ES" sz="2400" b="1" dirty="0">
                <a:latin typeface="Arial Black" pitchFamily="34" charset="0"/>
              </a:rPr>
              <a:t>Impact analysis (indirect, induced, net effects) of energy technologies at city level with limited information</a:t>
            </a:r>
          </a:p>
          <a:p>
            <a:pPr algn="just"/>
            <a:r>
              <a:rPr lang="es-ES" sz="2400" b="1" dirty="0">
                <a:latin typeface="Arial Black" pitchFamily="34" charset="0"/>
              </a:rPr>
              <a:t>Combining aggregate and sectoral information at the city level with full SUT at the more aggregate regional level</a:t>
            </a:r>
          </a:p>
          <a:p>
            <a:pPr algn="just"/>
            <a:r>
              <a:rPr lang="es-ES" sz="2400" b="1" dirty="0">
                <a:latin typeface="Arial Black" pitchFamily="34" charset="0"/>
              </a:rPr>
              <a:t>Calculation of </a:t>
            </a:r>
            <a:r>
              <a:rPr lang="es-ES" sz="2400" b="1" dirty="0">
                <a:solidFill>
                  <a:srgbClr val="C00000"/>
                </a:solidFill>
                <a:latin typeface="Arial Black" pitchFamily="34" charset="0"/>
              </a:rPr>
              <a:t>impacts</a:t>
            </a:r>
            <a:r>
              <a:rPr lang="es-ES" sz="2400" b="1" dirty="0">
                <a:latin typeface="Arial Black" pitchFamily="34" charset="0"/>
              </a:rPr>
              <a:t> at the aggregate </a:t>
            </a:r>
            <a:r>
              <a:rPr lang="es-ES" sz="2400" b="1" dirty="0">
                <a:solidFill>
                  <a:srgbClr val="C00000"/>
                </a:solidFill>
                <a:latin typeface="Arial Black" pitchFamily="34" charset="0"/>
              </a:rPr>
              <a:t>regional level</a:t>
            </a:r>
          </a:p>
          <a:p>
            <a:pPr algn="just"/>
            <a:r>
              <a:rPr lang="es-ES" sz="2400" b="1" dirty="0">
                <a:latin typeface="Arial Black" pitchFamily="34" charset="0"/>
              </a:rPr>
              <a:t>Estimating a </a:t>
            </a:r>
            <a:r>
              <a:rPr lang="es-ES" sz="2400" b="1" dirty="0">
                <a:solidFill>
                  <a:srgbClr val="C00000"/>
                </a:solidFill>
                <a:latin typeface="Arial Black" pitchFamily="34" charset="0"/>
              </a:rPr>
              <a:t>full SUT at city level</a:t>
            </a:r>
          </a:p>
          <a:p>
            <a:pPr algn="just"/>
            <a:r>
              <a:rPr lang="es-ES" sz="2400" b="1" dirty="0">
                <a:latin typeface="Arial Black" pitchFamily="34" charset="0"/>
              </a:rPr>
              <a:t>or</a:t>
            </a:r>
          </a:p>
          <a:p>
            <a:pPr algn="just"/>
            <a:r>
              <a:rPr lang="es-ES" sz="2400" dirty="0">
                <a:latin typeface="Arial Black" pitchFamily="34" charset="0"/>
              </a:rPr>
              <a:t>Breaking down </a:t>
            </a:r>
            <a:r>
              <a:rPr lang="es-ES" sz="2400" b="1" dirty="0">
                <a:solidFill>
                  <a:srgbClr val="C00000"/>
                </a:solidFill>
                <a:latin typeface="Arial Black" pitchFamily="34" charset="0"/>
              </a:rPr>
              <a:t>impacts</a:t>
            </a:r>
            <a:r>
              <a:rPr lang="es-ES" sz="2400" b="1" dirty="0">
                <a:latin typeface="Arial Black" pitchFamily="34" charset="0"/>
              </a:rPr>
              <a:t> at the aggregate </a:t>
            </a:r>
            <a:r>
              <a:rPr lang="es-ES" sz="2400" b="1" dirty="0">
                <a:solidFill>
                  <a:srgbClr val="C00000"/>
                </a:solidFill>
                <a:latin typeface="Arial Black" pitchFamily="34" charset="0"/>
              </a:rPr>
              <a:t>regional level to the city level</a:t>
            </a:r>
            <a:r>
              <a:rPr lang="es-ES" sz="2400" b="1" dirty="0">
                <a:latin typeface="Arial Black" pitchFamily="34" charset="0"/>
              </a:rPr>
              <a:t> (FLQ)</a:t>
            </a:r>
            <a:endParaRPr lang="es-ES" sz="2400" dirty="0">
              <a:latin typeface="Arial Black" pitchFamily="34" charset="0"/>
            </a:endParaRPr>
          </a:p>
          <a:p>
            <a:pPr>
              <a:buNone/>
            </a:pPr>
            <a:endParaRPr lang="es-E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52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FLQ for Bilbao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Significantly lower domestic inputs (sum of B(d) matrix) in FLQ method</a:t>
            </a:r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C8F8B75-0A85-402D-8376-67671ECC4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54300"/>
            <a:ext cx="8133451" cy="46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3124200" y="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Technology scenario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Case </a:t>
            </a:r>
            <a:r>
              <a:rPr lang="en-US" sz="2400" dirty="0">
                <a:solidFill>
                  <a:srgbClr val="C00000"/>
                </a:solidFill>
                <a:latin typeface="Arial Black" pitchFamily="34" charset="0"/>
              </a:rPr>
              <a:t>study: </a:t>
            </a:r>
            <a:r>
              <a:rPr lang="en-US" sz="2400" dirty="0">
                <a:latin typeface="Arial Black" panose="020B0A04020102020204" pitchFamily="34" charset="0"/>
              </a:rPr>
              <a:t>The scenario evaluated considers the potential deployment of </a:t>
            </a:r>
            <a:r>
              <a:rPr lang="en-GB" sz="2400" dirty="0">
                <a:latin typeface="Arial Black" panose="020B0A04020102020204" pitchFamily="34" charset="0"/>
              </a:rPr>
              <a:t>3 interventions designed for the city of Bilbao</a:t>
            </a:r>
          </a:p>
          <a:p>
            <a:pPr algn="just"/>
            <a:r>
              <a:rPr lang="en-GB" sz="2400" dirty="0">
                <a:solidFill>
                  <a:srgbClr val="C00000"/>
                </a:solidFill>
                <a:latin typeface="Arial Black" panose="020B0A04020102020204" pitchFamily="34" charset="0"/>
              </a:rPr>
              <a:t>Solar thermal systems</a:t>
            </a:r>
            <a:r>
              <a:rPr lang="en-GB" sz="2400" dirty="0">
                <a:latin typeface="Arial Black" panose="020B0A04020102020204" pitchFamily="34" charset="0"/>
              </a:rPr>
              <a:t> for residential buildings (34.000 m</a:t>
            </a:r>
            <a:r>
              <a:rPr lang="en-GB" sz="2400" baseline="30000" dirty="0">
                <a:latin typeface="Arial Black" panose="020B0A04020102020204" pitchFamily="34" charset="0"/>
              </a:rPr>
              <a:t>2</a:t>
            </a:r>
            <a:r>
              <a:rPr lang="en-GB" sz="2400" dirty="0">
                <a:latin typeface="Arial Black" panose="020B0A04020102020204" pitchFamily="34" charset="0"/>
              </a:rPr>
              <a:t> with a cost of 437 €/m</a:t>
            </a:r>
            <a:r>
              <a:rPr lang="en-GB" sz="2400" baseline="30000" dirty="0">
                <a:latin typeface="Arial Black" panose="020B0A04020102020204" pitchFamily="34" charset="0"/>
              </a:rPr>
              <a:t>2</a:t>
            </a:r>
            <a:r>
              <a:rPr lang="en-GB" sz="2400" dirty="0">
                <a:latin typeface="Arial Black" panose="020B0A04020102020204" pitchFamily="34" charset="0"/>
              </a:rPr>
              <a:t>)</a:t>
            </a:r>
          </a:p>
          <a:p>
            <a:pPr algn="just"/>
            <a:r>
              <a:rPr lang="en-GB" sz="2400" dirty="0">
                <a:solidFill>
                  <a:srgbClr val="C00000"/>
                </a:solidFill>
                <a:latin typeface="Arial Black" panose="020B0A04020102020204" pitchFamily="34" charset="0"/>
              </a:rPr>
              <a:t>Solar photovoltaic systems</a:t>
            </a:r>
            <a:r>
              <a:rPr lang="en-GB" sz="2400" dirty="0">
                <a:latin typeface="Arial Black" panose="020B0A04020102020204" pitchFamily="34" charset="0"/>
              </a:rPr>
              <a:t> for residential and tertiary buildings (250.000 m</a:t>
            </a:r>
            <a:r>
              <a:rPr lang="en-GB" sz="2400" baseline="30000" dirty="0">
                <a:latin typeface="Arial Black" panose="020B0A04020102020204" pitchFamily="34" charset="0"/>
              </a:rPr>
              <a:t>2</a:t>
            </a:r>
            <a:r>
              <a:rPr lang="en-GB" sz="2400" dirty="0">
                <a:latin typeface="Arial Black" panose="020B0A04020102020204" pitchFamily="34" charset="0"/>
              </a:rPr>
              <a:t> with a cost of 278.9 €/m</a:t>
            </a:r>
            <a:r>
              <a:rPr lang="en-GB" sz="2400" baseline="30000" dirty="0">
                <a:latin typeface="Arial Black" panose="020B0A04020102020204" pitchFamily="34" charset="0"/>
              </a:rPr>
              <a:t>2</a:t>
            </a:r>
            <a:r>
              <a:rPr lang="en-GB" sz="2400" dirty="0">
                <a:latin typeface="Arial Black" panose="020B0A04020102020204" pitchFamily="34" charset="0"/>
              </a:rPr>
              <a:t> )</a:t>
            </a:r>
          </a:p>
          <a:p>
            <a:pPr algn="just"/>
            <a:r>
              <a:rPr lang="en-GB" sz="2400" dirty="0">
                <a:solidFill>
                  <a:srgbClr val="C00000"/>
                </a:solidFill>
                <a:latin typeface="Arial Black" panose="020B0A04020102020204" pitchFamily="34" charset="0"/>
              </a:rPr>
              <a:t>A small district heating system</a:t>
            </a:r>
            <a:r>
              <a:rPr lang="en-GB" sz="2400" dirty="0">
                <a:latin typeface="Arial Black" panose="020B0A04020102020204" pitchFamily="34" charset="0"/>
              </a:rPr>
              <a:t> fired with biomass and natural gas boilers (covering a demand of 5.2GWh with a cost of 250 €/kW for the biomass central heating boilers and 54 €/kW for the natural gas-fired boilers) </a:t>
            </a:r>
            <a:endParaRPr lang="en-US" sz="2400" dirty="0"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17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3124200" y="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Technology scenario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pPr algn="just"/>
            <a:r>
              <a:rPr lang="en-US" sz="2400" dirty="0">
                <a:latin typeface="Arial Black" panose="020B0A04020102020204" pitchFamily="34" charset="0"/>
              </a:rPr>
              <a:t>The shock considers the 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supply chain  </a:t>
            </a:r>
            <a:r>
              <a:rPr lang="en-US" sz="2400" dirty="0">
                <a:latin typeface="Arial Black" panose="020B0A04020102020204" pitchFamily="34" charset="0"/>
              </a:rPr>
              <a:t>(CAPEX) 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cost distribution </a:t>
            </a:r>
            <a:r>
              <a:rPr lang="en-US" sz="2400" dirty="0">
                <a:latin typeface="Arial Black" panose="020B0A04020102020204" pitchFamily="34" charset="0"/>
              </a:rPr>
              <a:t>of each technology by their main components</a:t>
            </a:r>
            <a:endParaRPr lang="en-GB" sz="2400" dirty="0">
              <a:latin typeface="Arial Black" panose="020B0A04020102020204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570EAF-A128-46FE-9B43-FB63FCB72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438400"/>
            <a:ext cx="747009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89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361414" y="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Technology scenario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Macroeconomic impacts, Model Basque Country</a:t>
            </a: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Macroeconomic impacts, Model Bilbao</a:t>
            </a: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r>
              <a:rPr lang="es-ES" sz="2400" dirty="0">
                <a:latin typeface="Arial Black" pitchFamily="34" charset="0"/>
              </a:rPr>
              <a:t>Small differences in aggregate results for the 3 types of impacts </a:t>
            </a: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3B7190B-970B-4465-A5DA-07BBB9F76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191000"/>
            <a:ext cx="5333436" cy="17526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20A6B98-9F2A-41B7-BDE6-847E4EE9A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905000"/>
            <a:ext cx="533343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37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361414" y="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Technology scenario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Gross output impacts, Model Basque Country</a:t>
            </a: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Gross output impacts, Model Bilbao</a:t>
            </a: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AC6D646-A368-49A8-8DAE-427639EFF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428" y="4343400"/>
            <a:ext cx="3966750" cy="217446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EFF50D4-AF5E-46DE-918C-8B85EFAB3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288" y="1600200"/>
            <a:ext cx="3934500" cy="217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47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361414" y="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Technology scenario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Gross output impacts &amp; induced effects: </a:t>
            </a:r>
            <a:r>
              <a:rPr lang="es-ES" sz="2400" dirty="0">
                <a:latin typeface="Arial Black" pitchFamily="34" charset="0"/>
              </a:rPr>
              <a:t>significant differences for industries affected by IO and consumption/income linkages</a:t>
            </a: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0A05683-B958-4073-AA92-164C1122C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514600"/>
            <a:ext cx="5943600" cy="406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17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361414" y="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>
                <a:latin typeface="Arial Black" panose="020B0A04020102020204" pitchFamily="34" charset="0"/>
                <a:ea typeface="Aharoni"/>
                <a:cs typeface="Aharoni"/>
              </a:rPr>
              <a:t>Technology </a:t>
            </a:r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scenario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Gross output impacts &amp; net effects: </a:t>
            </a:r>
            <a:r>
              <a:rPr lang="es-ES" sz="2400" dirty="0">
                <a:latin typeface="Arial Black" pitchFamily="34" charset="0"/>
              </a:rPr>
              <a:t>significant differences for industries affected by consumption/income linkages</a:t>
            </a: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90CA452-FC0A-43F5-A1BC-E55C5756E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590800"/>
            <a:ext cx="5867400" cy="3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45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361414" y="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>
                <a:latin typeface="Arial Black" panose="020B0A04020102020204" pitchFamily="34" charset="0"/>
                <a:ea typeface="Aharoni"/>
                <a:cs typeface="Aharoni"/>
              </a:rPr>
              <a:t>Technology </a:t>
            </a:r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scenario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Gross output impacts &amp; induced effects: </a:t>
            </a:r>
            <a:r>
              <a:rPr lang="es-ES" sz="2400" dirty="0">
                <a:latin typeface="Arial Black" pitchFamily="34" charset="0"/>
              </a:rPr>
              <a:t>significant differences in manufacturing industries, lower effects in the Bilbao-model</a:t>
            </a: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1A44958-F35A-44F5-94D9-5107EE458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438400"/>
            <a:ext cx="6475801" cy="40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32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361414" y="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>
                <a:latin typeface="Arial Black" panose="020B0A04020102020204" pitchFamily="34" charset="0"/>
                <a:ea typeface="Aharoni"/>
                <a:cs typeface="Aharoni"/>
              </a:rPr>
              <a:t>Technology </a:t>
            </a:r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scenario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Gross output impacts &amp; net effects: </a:t>
            </a:r>
            <a:r>
              <a:rPr lang="es-ES" sz="2400" dirty="0">
                <a:latin typeface="Arial Black" pitchFamily="34" charset="0"/>
              </a:rPr>
              <a:t>significant lower effects in the Bilbao-model</a:t>
            </a: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4BE4A94-E7B6-4941-860F-F107B4DD9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362200"/>
            <a:ext cx="6385501" cy="412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62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361414" y="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Technology scenario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Gross output impacts &amp; indirect effects: </a:t>
            </a:r>
            <a:r>
              <a:rPr lang="es-ES" sz="2400" dirty="0">
                <a:latin typeface="Arial Black" pitchFamily="34" charset="0"/>
              </a:rPr>
              <a:t>higher impact (IO and consumption/income linkages) in the Bilbao-model, compared to FLQ</a:t>
            </a: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9C26C3C-3B59-4372-A33D-4FB8725A6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631300"/>
            <a:ext cx="6727351" cy="42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3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The model MIOCIM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endParaRPr lang="en-US" altLang="de-DE" sz="2400" b="1" dirty="0">
              <a:latin typeface="Arial Black" panose="020B0A04020102020204" pitchFamily="34" charset="0"/>
            </a:endParaRPr>
          </a:p>
          <a:p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V</a:t>
            </a:r>
            <a:r>
              <a:rPr lang="en-US" altLang="de-DE" sz="2400" dirty="0">
                <a:latin typeface="Arial Black" panose="020B0A04020102020204" pitchFamily="34" charset="0"/>
              </a:rPr>
              <a:t>: </a:t>
            </a:r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Supply table</a:t>
            </a:r>
            <a:r>
              <a:rPr lang="en-US" altLang="de-DE" sz="2400" dirty="0">
                <a:latin typeface="Arial Black" panose="020B0A04020102020204" pitchFamily="34" charset="0"/>
              </a:rPr>
              <a:t> (industries * goods). The column sum of this matrix = vector of output by goods, </a:t>
            </a:r>
            <a:r>
              <a:rPr lang="en-US" altLang="de-DE" sz="2400" b="1" dirty="0">
                <a:latin typeface="Arial Black" panose="020B0A04020102020204" pitchFamily="34" charset="0"/>
              </a:rPr>
              <a:t>q</a:t>
            </a:r>
            <a:r>
              <a:rPr lang="en-US" altLang="de-DE" sz="2400" dirty="0">
                <a:latin typeface="Arial Black" panose="020B0A04020102020204" pitchFamily="34" charset="0"/>
              </a:rPr>
              <a:t>(</a:t>
            </a:r>
            <a:r>
              <a:rPr lang="en-US" altLang="de-DE" sz="2400" b="1" dirty="0">
                <a:latin typeface="Arial Black" panose="020B0A04020102020204" pitchFamily="34" charset="0"/>
              </a:rPr>
              <a:t>g</a:t>
            </a:r>
            <a:r>
              <a:rPr lang="en-US" altLang="de-DE" sz="2400" dirty="0">
                <a:latin typeface="Arial Black" panose="020B0A04020102020204" pitchFamily="34" charset="0"/>
              </a:rPr>
              <a:t>). The row sum = vector of output by industries, </a:t>
            </a:r>
            <a:r>
              <a:rPr lang="en-US" altLang="de-DE" sz="2400" b="1" dirty="0">
                <a:latin typeface="Arial Black" panose="020B0A04020102020204" pitchFamily="34" charset="0"/>
              </a:rPr>
              <a:t>q</a:t>
            </a:r>
            <a:r>
              <a:rPr lang="en-US" altLang="de-DE" sz="2400" dirty="0">
                <a:latin typeface="Arial Black" panose="020B0A04020102020204" pitchFamily="34" charset="0"/>
              </a:rPr>
              <a:t>. </a:t>
            </a:r>
            <a:endParaRPr lang="de-DE" altLang="de-DE" sz="2400" dirty="0">
              <a:latin typeface="Arial Black" panose="020B0A04020102020204" pitchFamily="34" charset="0"/>
            </a:endParaRPr>
          </a:p>
          <a:p>
            <a:r>
              <a:rPr lang="en-US" altLang="de-DE" sz="2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U</a:t>
            </a:r>
            <a:r>
              <a:rPr lang="en-US" altLang="de-DE" sz="2400" baseline="30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d</a:t>
            </a:r>
            <a:r>
              <a:rPr lang="en-US" altLang="de-DE" sz="2400" dirty="0">
                <a:latin typeface="Arial Black" panose="020B0A04020102020204" pitchFamily="34" charset="0"/>
              </a:rPr>
              <a:t>: </a:t>
            </a:r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Domestic use table</a:t>
            </a:r>
            <a:r>
              <a:rPr lang="en-US" altLang="de-DE" sz="2400" dirty="0">
                <a:latin typeface="Arial Black" panose="020B0A04020102020204" pitchFamily="34" charset="0"/>
              </a:rPr>
              <a:t> (goods * industries). The row sum (including final demand) of this matrix = vector of output by goods, </a:t>
            </a:r>
            <a:r>
              <a:rPr lang="en-US" altLang="de-DE" sz="2400" b="1" dirty="0">
                <a:latin typeface="Arial Black" panose="020B0A04020102020204" pitchFamily="34" charset="0"/>
              </a:rPr>
              <a:t>q</a:t>
            </a:r>
            <a:r>
              <a:rPr lang="en-US" altLang="de-DE" sz="2400" dirty="0">
                <a:latin typeface="Arial Black" panose="020B0A04020102020204" pitchFamily="34" charset="0"/>
              </a:rPr>
              <a:t>(</a:t>
            </a:r>
            <a:r>
              <a:rPr lang="en-US" altLang="de-DE" sz="2400" b="1" dirty="0">
                <a:latin typeface="Arial Black" panose="020B0A04020102020204" pitchFamily="34" charset="0"/>
              </a:rPr>
              <a:t>g</a:t>
            </a:r>
            <a:r>
              <a:rPr lang="en-US" altLang="de-DE" sz="2400" dirty="0">
                <a:latin typeface="Arial Black" panose="020B0A04020102020204" pitchFamily="34" charset="0"/>
              </a:rPr>
              <a:t>).</a:t>
            </a:r>
          </a:p>
          <a:p>
            <a:r>
              <a:rPr lang="en-US" altLang="de-DE" sz="2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U</a:t>
            </a:r>
            <a:r>
              <a:rPr lang="en-US" altLang="de-DE" sz="2400" b="1" baseline="30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im</a:t>
            </a:r>
            <a:r>
              <a:rPr lang="en-US" altLang="de-DE" sz="2400" dirty="0">
                <a:latin typeface="Arial Black" panose="020B0A04020102020204" pitchFamily="34" charset="0"/>
              </a:rPr>
              <a:t>: </a:t>
            </a:r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Imports use table</a:t>
            </a:r>
            <a:r>
              <a:rPr lang="en-US" altLang="de-DE" sz="2400" dirty="0">
                <a:latin typeface="Arial Black" panose="020B0A04020102020204" pitchFamily="34" charset="0"/>
              </a:rPr>
              <a:t> (goods * industries). The row sum (including final demand) of this matrix = vector of imports by goods, 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im</a:t>
            </a:r>
            <a:r>
              <a:rPr lang="en-US" altLang="de-DE" sz="2400" dirty="0">
                <a:latin typeface="Arial Black" panose="020B0A04020102020204" pitchFamily="34" charset="0"/>
              </a:rPr>
              <a:t>.</a:t>
            </a:r>
          </a:p>
          <a:p>
            <a:r>
              <a:rPr lang="en-US" altLang="de-DE" sz="2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f</a:t>
            </a:r>
            <a:r>
              <a:rPr lang="en-US" altLang="de-DE" sz="2400" baseline="30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d</a:t>
            </a:r>
            <a:r>
              <a:rPr lang="en-US" altLang="de-DE" sz="2400" dirty="0">
                <a:latin typeface="Arial Black" panose="020B0A04020102020204" pitchFamily="34" charset="0"/>
              </a:rPr>
              <a:t> and </a:t>
            </a:r>
            <a:r>
              <a:rPr lang="en-US" altLang="de-DE" sz="2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f</a:t>
            </a:r>
            <a:r>
              <a:rPr lang="en-US" altLang="de-DE" sz="2400" b="1" baseline="30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im</a:t>
            </a:r>
            <a:r>
              <a:rPr lang="en-US" altLang="de-DE" sz="2400" baseline="-25000" dirty="0">
                <a:latin typeface="Arial Black" panose="020B0A04020102020204" pitchFamily="34" charset="0"/>
              </a:rPr>
              <a:t> </a:t>
            </a:r>
            <a:r>
              <a:rPr lang="en-US" altLang="de-DE" sz="2400" dirty="0">
                <a:latin typeface="Arial Black" panose="020B0A04020102020204" pitchFamily="34" charset="0"/>
              </a:rPr>
              <a:t>: Vectors of </a:t>
            </a:r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final demand</a:t>
            </a:r>
            <a:r>
              <a:rPr lang="en-US" altLang="de-DE" sz="2400" dirty="0">
                <a:latin typeface="Arial Black" panose="020B0A04020102020204" pitchFamily="34" charset="0"/>
              </a:rPr>
              <a:t>, </a:t>
            </a:r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domestic</a:t>
            </a:r>
            <a:r>
              <a:rPr lang="en-US" altLang="de-DE" sz="2400" dirty="0">
                <a:latin typeface="Arial Black" panose="020B0A04020102020204" pitchFamily="34" charset="0"/>
              </a:rPr>
              <a:t> (d) and </a:t>
            </a:r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imported</a:t>
            </a:r>
            <a:r>
              <a:rPr lang="en-US" altLang="de-DE" sz="2400" dirty="0">
                <a:latin typeface="Arial Black" panose="020B0A04020102020204" pitchFamily="34" charset="0"/>
              </a:rPr>
              <a:t> (</a:t>
            </a:r>
            <a:r>
              <a:rPr lang="en-US" altLang="de-DE" sz="2400" dirty="0" err="1">
                <a:latin typeface="Arial Black" panose="020B0A04020102020204" pitchFamily="34" charset="0"/>
              </a:rPr>
              <a:t>im</a:t>
            </a:r>
            <a:r>
              <a:rPr lang="en-US" altLang="de-DE" sz="2400" dirty="0">
                <a:latin typeface="Arial Black" panose="020B0A04020102020204" pitchFamily="34" charset="0"/>
              </a:rPr>
              <a:t>) goods (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f</a:t>
            </a:r>
            <a:r>
              <a:rPr lang="en-US" altLang="de-DE" sz="2400" b="1" baseline="30000" dirty="0" err="1">
                <a:latin typeface="Arial Black" panose="020B0A04020102020204" pitchFamily="34" charset="0"/>
              </a:rPr>
              <a:t>im</a:t>
            </a:r>
            <a:r>
              <a:rPr lang="en-US" altLang="de-DE" sz="2400" dirty="0">
                <a:latin typeface="Arial Black" panose="020B0A04020102020204" pitchFamily="34" charset="0"/>
              </a:rPr>
              <a:t> is part of 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im</a:t>
            </a:r>
            <a:r>
              <a:rPr lang="en-US" altLang="de-DE" sz="2400" dirty="0">
                <a:latin typeface="Arial Black" panose="020B0A04020102020204" pitchFamily="34" charset="0"/>
              </a:rPr>
              <a:t>)</a:t>
            </a: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80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Conclusions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066800"/>
            <a:ext cx="8116707" cy="5562600"/>
          </a:xfrm>
        </p:spPr>
        <p:txBody>
          <a:bodyPr/>
          <a:lstStyle/>
          <a:p>
            <a:pPr algn="just"/>
            <a:r>
              <a:rPr lang="es-ES" sz="2400" dirty="0">
                <a:latin typeface="Arial Black" pitchFamily="34" charset="0"/>
              </a:rPr>
              <a:t>The CHARM method yields a SUT for the disaggregate regional level with differences in import shares in both directions and 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similar total domestic input coefficients by industry</a:t>
            </a:r>
          </a:p>
          <a:p>
            <a:pPr algn="just"/>
            <a:r>
              <a:rPr lang="es-ES" sz="2400" dirty="0">
                <a:latin typeface="Arial Black" pitchFamily="34" charset="0"/>
              </a:rPr>
              <a:t>The FLQ method yields significantly lower 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total domestic input coefficients by industry</a:t>
            </a:r>
            <a:endParaRPr lang="es-ES" sz="2400" dirty="0">
              <a:latin typeface="Arial Black" pitchFamily="34" charset="0"/>
            </a:endParaRPr>
          </a:p>
          <a:p>
            <a:pPr algn="just"/>
            <a:r>
              <a:rPr lang="es-ES" sz="2400" dirty="0">
                <a:latin typeface="Arial Black" pitchFamily="34" charset="0"/>
              </a:rPr>
              <a:t>Impacts from the Bilbao/SUT-model are lower than from the Basque country/SUT-model; impacts from the FLQ method are lower than from the Bilbao/SUT-model</a:t>
            </a:r>
          </a:p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Is cross hauling a property of goods or of goods &amp; regions?</a:t>
            </a:r>
          </a:p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Is the FLQ method biased towards low domestic input coefficients?</a:t>
            </a: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1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>
                <a:latin typeface="Arial Black" panose="020B0A04020102020204" pitchFamily="34" charset="0"/>
                <a:ea typeface="Aharoni"/>
                <a:cs typeface="Aharoni"/>
              </a:rPr>
              <a:t>The model MIOCIM</a:t>
            </a:r>
            <a:endParaRPr lang="es-ES" sz="3200" dirty="0">
              <a:latin typeface="Arial Black" panose="020B0A04020102020204" pitchFamily="34" charset="0"/>
              <a:ea typeface="Aharoni"/>
              <a:cs typeface="Aharoni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r>
              <a:rPr lang="de-DE" altLang="de-DE" sz="2400" dirty="0" err="1">
                <a:latin typeface="Arial Black" panose="020B0A04020102020204" pitchFamily="34" charset="0"/>
              </a:rPr>
              <a:t>From</a:t>
            </a:r>
            <a:r>
              <a:rPr lang="de-DE" altLang="de-DE" sz="2400" dirty="0">
                <a:latin typeface="Arial Black" panose="020B0A04020102020204" pitchFamily="34" charset="0"/>
              </a:rPr>
              <a:t> s</a:t>
            </a:r>
            <a:r>
              <a:rPr lang="en-US" altLang="de-DE" sz="2400" dirty="0" err="1">
                <a:latin typeface="Arial Black" panose="020B0A04020102020204" pitchFamily="34" charset="0"/>
              </a:rPr>
              <a:t>upply</a:t>
            </a:r>
            <a:r>
              <a:rPr lang="en-US" altLang="de-DE" sz="2400" dirty="0">
                <a:latin typeface="Arial Black" panose="020B0A04020102020204" pitchFamily="34" charset="0"/>
              </a:rPr>
              <a:t> table </a:t>
            </a:r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V</a:t>
            </a:r>
            <a:r>
              <a:rPr lang="en-US" altLang="de-DE" sz="2400" dirty="0">
                <a:latin typeface="Arial Black" panose="020B0A04020102020204" pitchFamily="34" charset="0"/>
              </a:rPr>
              <a:t> </a:t>
            </a:r>
            <a:r>
              <a:rPr lang="en-US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 </a:t>
            </a:r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Market shares matrix D</a:t>
            </a:r>
            <a:r>
              <a:rPr lang="en-US" altLang="de-DE" sz="2400" dirty="0">
                <a:latin typeface="Arial Black" panose="020B0A04020102020204" pitchFamily="34" charset="0"/>
              </a:rPr>
              <a:t> (dividing by the column sum = the vector of output by goods, </a:t>
            </a:r>
            <a:r>
              <a:rPr lang="en-US" altLang="de-DE" sz="2400" b="1" dirty="0">
                <a:latin typeface="Arial Black" panose="020B0A04020102020204" pitchFamily="34" charset="0"/>
              </a:rPr>
              <a:t>q</a:t>
            </a:r>
            <a:r>
              <a:rPr lang="en-US" altLang="de-DE" sz="2400" dirty="0">
                <a:latin typeface="Arial Black" panose="020B0A04020102020204" pitchFamily="34" charset="0"/>
              </a:rPr>
              <a:t>(</a:t>
            </a:r>
            <a:r>
              <a:rPr lang="en-US" altLang="de-DE" sz="2400" b="1" dirty="0">
                <a:latin typeface="Arial Black" panose="020B0A04020102020204" pitchFamily="34" charset="0"/>
              </a:rPr>
              <a:t>g</a:t>
            </a:r>
            <a:r>
              <a:rPr lang="en-US" altLang="de-DE" sz="2400" dirty="0">
                <a:latin typeface="Arial Black" panose="020B0A04020102020204" pitchFamily="34" charset="0"/>
              </a:rPr>
              <a:t>)). </a:t>
            </a:r>
          </a:p>
          <a:p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D</a:t>
            </a:r>
            <a:r>
              <a:rPr lang="en-US" altLang="de-DE" sz="2400" dirty="0">
                <a:latin typeface="Arial Black" panose="020B0A04020102020204" pitchFamily="34" charset="0"/>
              </a:rPr>
              <a:t> links the output by industries </a:t>
            </a:r>
            <a:r>
              <a:rPr lang="en-US" altLang="de-DE" sz="2400" b="1" dirty="0">
                <a:latin typeface="Arial Black" panose="020B0A04020102020204" pitchFamily="34" charset="0"/>
              </a:rPr>
              <a:t>q</a:t>
            </a:r>
            <a:r>
              <a:rPr lang="en-US" altLang="de-DE" sz="2400" dirty="0">
                <a:latin typeface="Arial Black" panose="020B0A04020102020204" pitchFamily="34" charset="0"/>
              </a:rPr>
              <a:t> to the output by goods </a:t>
            </a:r>
            <a:r>
              <a:rPr lang="en-US" altLang="de-DE" sz="2400" b="1" dirty="0">
                <a:latin typeface="Arial Black" panose="020B0A04020102020204" pitchFamily="34" charset="0"/>
              </a:rPr>
              <a:t>q</a:t>
            </a:r>
            <a:r>
              <a:rPr lang="en-US" altLang="de-DE" sz="2400" dirty="0">
                <a:latin typeface="Arial Black" panose="020B0A04020102020204" pitchFamily="34" charset="0"/>
              </a:rPr>
              <a:t>(</a:t>
            </a:r>
            <a:r>
              <a:rPr lang="en-US" altLang="de-DE" sz="2400" b="1" dirty="0">
                <a:latin typeface="Arial Black" panose="020B0A04020102020204" pitchFamily="34" charset="0"/>
              </a:rPr>
              <a:t>g</a:t>
            </a:r>
            <a:r>
              <a:rPr lang="en-US" altLang="de-DE" sz="2400" dirty="0">
                <a:latin typeface="Arial Black" panose="020B0A04020102020204" pitchFamily="34" charset="0"/>
              </a:rPr>
              <a:t>) :  </a:t>
            </a:r>
            <a:r>
              <a:rPr lang="en-US" altLang="de-DE" sz="2400" b="1" dirty="0">
                <a:latin typeface="Arial Black" panose="020B0A04020102020204" pitchFamily="34" charset="0"/>
              </a:rPr>
              <a:t>q</a:t>
            </a:r>
            <a:r>
              <a:rPr lang="en-US" altLang="de-DE" sz="2400" dirty="0">
                <a:latin typeface="Arial Black" panose="020B0A04020102020204" pitchFamily="34" charset="0"/>
              </a:rPr>
              <a:t> = </a:t>
            </a:r>
            <a:r>
              <a:rPr lang="en-US" altLang="de-DE" sz="2400" b="1" dirty="0">
                <a:latin typeface="Arial Black" panose="020B0A04020102020204" pitchFamily="34" charset="0"/>
              </a:rPr>
              <a:t>D</a:t>
            </a:r>
            <a:r>
              <a:rPr lang="en-US" altLang="de-DE" sz="2400" dirty="0">
                <a:latin typeface="Arial Black" panose="020B0A04020102020204" pitchFamily="34" charset="0"/>
              </a:rPr>
              <a:t> </a:t>
            </a:r>
            <a:r>
              <a:rPr lang="en-US" altLang="de-DE" sz="2400" b="1" dirty="0">
                <a:latin typeface="Arial Black" panose="020B0A04020102020204" pitchFamily="34" charset="0"/>
              </a:rPr>
              <a:t>q</a:t>
            </a:r>
            <a:r>
              <a:rPr lang="en-US" altLang="de-DE" sz="2400" dirty="0">
                <a:latin typeface="Arial Black" panose="020B0A04020102020204" pitchFamily="34" charset="0"/>
              </a:rPr>
              <a:t>(</a:t>
            </a:r>
            <a:r>
              <a:rPr lang="en-US" altLang="de-DE" sz="2400" b="1" dirty="0">
                <a:latin typeface="Arial Black" panose="020B0A04020102020204" pitchFamily="34" charset="0"/>
              </a:rPr>
              <a:t>g</a:t>
            </a:r>
            <a:r>
              <a:rPr lang="en-US" altLang="de-DE" sz="2400" dirty="0">
                <a:latin typeface="Arial Black" panose="020B0A04020102020204" pitchFamily="34" charset="0"/>
              </a:rPr>
              <a:t>)</a:t>
            </a:r>
            <a:endParaRPr lang="en-US" altLang="de-DE" sz="2400" baseline="-25000" dirty="0">
              <a:latin typeface="Arial Black" panose="020B0A04020102020204" pitchFamily="34" charset="0"/>
            </a:endParaRPr>
          </a:p>
          <a:p>
            <a:r>
              <a:rPr lang="de-DE" altLang="de-DE" sz="2400" dirty="0" err="1">
                <a:latin typeface="Arial Black" panose="020B0A04020102020204" pitchFamily="34" charset="0"/>
              </a:rPr>
              <a:t>From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domestic</a:t>
            </a:r>
            <a:r>
              <a:rPr lang="de-DE" altLang="de-DE" sz="2400" dirty="0">
                <a:latin typeface="Arial Black" panose="020B0A04020102020204" pitchFamily="34" charset="0"/>
              </a:rPr>
              <a:t> intermediate </a:t>
            </a:r>
            <a:r>
              <a:rPr lang="de-DE" altLang="de-DE" sz="2400" dirty="0" err="1">
                <a:latin typeface="Arial Black" panose="020B0A04020102020204" pitchFamily="34" charset="0"/>
              </a:rPr>
              <a:t>use</a:t>
            </a:r>
            <a:r>
              <a:rPr lang="en-US" altLang="de-DE" sz="2400" dirty="0">
                <a:latin typeface="Arial Black" panose="020B0A04020102020204" pitchFamily="34" charset="0"/>
              </a:rPr>
              <a:t> table </a:t>
            </a:r>
            <a:r>
              <a:rPr lang="en-US" altLang="de-DE" sz="2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U</a:t>
            </a:r>
            <a:r>
              <a:rPr lang="en-US" altLang="de-DE" sz="2400" baseline="30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d</a:t>
            </a:r>
            <a:r>
              <a:rPr lang="en-US" altLang="de-DE" sz="2400" dirty="0">
                <a:latin typeface="Arial Black" panose="020B0A04020102020204" pitchFamily="34" charset="0"/>
              </a:rPr>
              <a:t> </a:t>
            </a:r>
            <a:r>
              <a:rPr lang="en-US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 </a:t>
            </a:r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T</a:t>
            </a:r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echnical </a:t>
            </a:r>
            <a:r>
              <a:rPr lang="en-US" altLang="de-DE" sz="2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coefficints</a:t>
            </a:r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 matrix B</a:t>
            </a:r>
            <a:r>
              <a:rPr lang="en-US" altLang="de-DE" sz="2400" baseline="30000" dirty="0">
                <a:solidFill>
                  <a:srgbClr val="C00000"/>
                </a:solidFill>
                <a:latin typeface="Arial Black" panose="020B0A04020102020204" pitchFamily="34" charset="0"/>
              </a:rPr>
              <a:t>d</a:t>
            </a:r>
            <a:r>
              <a:rPr lang="en-US" altLang="de-DE" sz="2400" dirty="0">
                <a:latin typeface="Arial Black" panose="020B0A04020102020204" pitchFamily="34" charset="0"/>
              </a:rPr>
              <a:t> (dividing by the vector of output by industries, </a:t>
            </a:r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q</a:t>
            </a:r>
            <a:r>
              <a:rPr lang="en-US" altLang="de-DE" sz="2400" dirty="0">
                <a:latin typeface="Arial Black" panose="020B0A04020102020204" pitchFamily="34" charset="0"/>
              </a:rPr>
              <a:t>)</a:t>
            </a:r>
          </a:p>
          <a:p>
            <a:r>
              <a:rPr lang="en-US" altLang="de-DE" sz="2400" b="1" dirty="0">
                <a:latin typeface="Arial Black" panose="020B0A04020102020204" pitchFamily="34" charset="0"/>
              </a:rPr>
              <a:t>The vector </a:t>
            </a:r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f</a:t>
            </a:r>
            <a:r>
              <a:rPr lang="en-US" altLang="de-DE" sz="2400" b="1" dirty="0">
                <a:latin typeface="Arial Black" panose="020B0A04020102020204" pitchFamily="34" charset="0"/>
              </a:rPr>
              <a:t> (final demand) consists of private consumption (cp), public consumption (cg), gross fixed capital formation (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cf</a:t>
            </a:r>
            <a:r>
              <a:rPr lang="en-US" altLang="de-DE" sz="2400" b="1" dirty="0">
                <a:latin typeface="Arial Black" panose="020B0A04020102020204" pitchFamily="34" charset="0"/>
              </a:rPr>
              <a:t>), exports (ex, regional plus to the 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RoW</a:t>
            </a:r>
            <a:r>
              <a:rPr lang="en-US" altLang="de-DE" sz="2400" b="1" dirty="0">
                <a:latin typeface="Arial Black" panose="020B0A04020102020204" pitchFamily="34" charset="0"/>
              </a:rPr>
              <a:t>) and the final demand shock f* (equal to zero in the base year data)</a:t>
            </a:r>
          </a:p>
          <a:p>
            <a:pPr marL="0" indent="0">
              <a:buNone/>
            </a:pPr>
            <a:endParaRPr lang="en-US" altLang="de-DE" sz="24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altLang="de-DE" sz="2400" b="1" dirty="0">
                <a:latin typeface="Arial Black" panose="020B0A04020102020204" pitchFamily="34" charset="0"/>
              </a:rPr>
              <a:t>	</a:t>
            </a: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>
                <a:latin typeface="Arial Black" panose="020B0A04020102020204" pitchFamily="34" charset="0"/>
                <a:ea typeface="Aharoni"/>
                <a:cs typeface="Aharoni"/>
              </a:rPr>
              <a:t>The model MIOCIM</a:t>
            </a:r>
            <a:endParaRPr lang="es-ES" sz="3200" dirty="0">
              <a:latin typeface="Arial Black" panose="020B0A04020102020204" pitchFamily="34" charset="0"/>
              <a:ea typeface="Aharoni"/>
              <a:cs typeface="Aharoni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Endogenous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private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consumption</a:t>
            </a:r>
            <a:r>
              <a:rPr lang="de-DE" altLang="de-DE" sz="2400" dirty="0">
                <a:latin typeface="Arial Black" panose="020B0A04020102020204" pitchFamily="34" charset="0"/>
              </a:rPr>
              <a:t>: Balance </a:t>
            </a:r>
            <a:r>
              <a:rPr lang="de-DE" altLang="de-DE" sz="2400" dirty="0" err="1">
                <a:latin typeface="Arial Black" panose="020B0A04020102020204" pitchFamily="34" charset="0"/>
              </a:rPr>
              <a:t>of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primary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income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Taxes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and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transfers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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Disposable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income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 Total private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consumption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</a:p>
          <a:p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Primary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income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: </a:t>
            </a: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=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w</a:t>
            </a:r>
            <a:r>
              <a:rPr lang="de-DE" altLang="de-DE" sz="24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q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+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s</a:t>
            </a:r>
            <a:r>
              <a:rPr lang="de-DE" altLang="de-DE" sz="2400" i="1" baseline="-25000" dirty="0" err="1">
                <a:latin typeface="Arial Black" panose="020B0A04020102020204" pitchFamily="34" charset="0"/>
                <a:sym typeface="Wingdings" panose="05000000000000000000" pitchFamily="2" charset="2"/>
              </a:rPr>
              <a:t>Y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kq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+ </a:t>
            </a: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R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,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with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l and k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as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vectors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of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primary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inputs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per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unit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of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q and </a:t>
            </a: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R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as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(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production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independent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)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property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income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. The wage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rates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w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pre-multiply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l and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the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parameter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s</a:t>
            </a:r>
            <a:r>
              <a:rPr lang="de-DE" altLang="de-DE" sz="2400" i="1" baseline="-25000" dirty="0" err="1">
                <a:latin typeface="Arial Black" panose="020B0A04020102020204" pitchFamily="34" charset="0"/>
                <a:sym typeface="Wingdings" panose="05000000000000000000" pitchFamily="2" charset="2"/>
              </a:rPr>
              <a:t>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measures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the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part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of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operating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surplus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that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enters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. </a:t>
            </a:r>
          </a:p>
          <a:p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Disposable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income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: </a:t>
            </a: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YD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= [1 –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</a:t>
            </a:r>
            <a:r>
              <a:rPr lang="de-DE" altLang="de-DE" sz="2400" i="1" baseline="-25000" dirty="0" err="1">
                <a:latin typeface="Arial Black" panose="020B0A04020102020204" pitchFamily="34" charset="0"/>
                <a:sym typeface="Wingdings" panose="05000000000000000000" pitchFamily="2" charset="2"/>
              </a:rPr>
              <a:t>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–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</a:t>
            </a:r>
            <a:r>
              <a:rPr lang="de-DE" altLang="de-DE" sz="2400" i="1" baseline="-25000" dirty="0" err="1">
                <a:latin typeface="Arial Black" panose="020B0A04020102020204" pitchFamily="34" charset="0"/>
                <a:sym typeface="Wingdings" panose="05000000000000000000" pitchFamily="2" charset="2"/>
              </a:rPr>
              <a:t>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] </a:t>
            </a: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+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Tr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,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with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</a:t>
            </a:r>
            <a:r>
              <a:rPr lang="de-DE" altLang="de-DE" sz="2400" i="1" baseline="-25000" dirty="0" err="1">
                <a:latin typeface="Arial Black" panose="020B0A04020102020204" pitchFamily="34" charset="0"/>
                <a:sym typeface="Wingdings" panose="05000000000000000000" pitchFamily="2" charset="2"/>
              </a:rPr>
              <a:t>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as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income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tax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rate and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</a:t>
            </a:r>
            <a:r>
              <a:rPr lang="de-DE" altLang="de-DE" sz="2400" i="1" baseline="-25000" dirty="0" err="1">
                <a:latin typeface="Arial Black" panose="020B0A04020102020204" pitchFamily="34" charset="0"/>
                <a:sym typeface="Wingdings" panose="05000000000000000000" pitchFamily="2" charset="2"/>
              </a:rPr>
              <a:t>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as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social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security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rate,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Tr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are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public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transfers</a:t>
            </a:r>
            <a:endParaRPr lang="de-DE" altLang="de-DE" sz="2400" dirty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endParaRPr lang="de-DE" altLang="de-DE" sz="2400" dirty="0">
              <a:latin typeface="Arial Black" panose="020B0A04020102020204" pitchFamily="34" charset="0"/>
            </a:endParaRPr>
          </a:p>
          <a:p>
            <a:endParaRPr lang="de-DE" altLang="de-DE" sz="2400" b="1" dirty="0">
              <a:latin typeface="Arial Black" panose="020B0A04020102020204" pitchFamily="34" charset="0"/>
            </a:endParaRPr>
          </a:p>
          <a:p>
            <a:endParaRPr lang="de-DE" altLang="de-DE" sz="2400" b="1" dirty="0">
              <a:latin typeface="Arial Black" panose="020B0A04020102020204" pitchFamily="34" charset="0"/>
            </a:endParaRPr>
          </a:p>
          <a:p>
            <a:endParaRPr lang="en-US" altLang="de-DE" sz="24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altLang="de-DE" sz="2400" b="1" dirty="0">
                <a:latin typeface="Arial Black" panose="020B0A04020102020204" pitchFamily="34" charset="0"/>
              </a:rPr>
              <a:t>	q(g) = B</a:t>
            </a:r>
            <a:r>
              <a:rPr lang="en-US" altLang="de-DE" sz="2400" b="1" baseline="30000" dirty="0">
                <a:latin typeface="Arial Black" panose="020B0A04020102020204" pitchFamily="34" charset="0"/>
              </a:rPr>
              <a:t>d </a:t>
            </a:r>
            <a:r>
              <a:rPr lang="en-US" altLang="de-DE" sz="2400" b="1" dirty="0">
                <a:latin typeface="Arial Black" panose="020B0A04020102020204" pitchFamily="34" charset="0"/>
              </a:rPr>
              <a:t>q + f[1 – </a:t>
            </a:r>
            <a:r>
              <a:rPr lang="en-US" altLang="de-DE" sz="2400" b="1" i="1" dirty="0" err="1">
                <a:latin typeface="Arial Black" panose="020B0A04020102020204" pitchFamily="34" charset="0"/>
              </a:rPr>
              <a:t>im</a:t>
            </a:r>
            <a:r>
              <a:rPr lang="en-US" altLang="de-DE" sz="2400" b="1" i="1" baseline="-25000" dirty="0" err="1">
                <a:latin typeface="Arial Black" panose="020B0A04020102020204" pitchFamily="34" charset="0"/>
              </a:rPr>
              <a:t>f</a:t>
            </a:r>
            <a:r>
              <a:rPr lang="en-US" altLang="de-DE" sz="2400" b="1" dirty="0">
                <a:latin typeface="Arial Black" panose="020B0A04020102020204" pitchFamily="34" charset="0"/>
              </a:rPr>
              <a:t>] </a:t>
            </a:r>
          </a:p>
          <a:p>
            <a:pPr marL="0" indent="0">
              <a:buNone/>
            </a:pPr>
            <a:r>
              <a:rPr lang="en-US" altLang="de-DE" sz="2400" b="1" dirty="0">
                <a:latin typeface="Arial Black" panose="020B0A04020102020204" pitchFamily="34" charset="0"/>
              </a:rPr>
              <a:t>	 q</a:t>
            </a:r>
            <a:r>
              <a:rPr lang="en-US" altLang="de-DE" sz="2400" dirty="0">
                <a:latin typeface="Arial Black" panose="020B0A04020102020204" pitchFamily="34" charset="0"/>
              </a:rPr>
              <a:t> = </a:t>
            </a:r>
            <a:r>
              <a:rPr lang="en-US" altLang="de-DE" sz="2400" b="1" dirty="0">
                <a:latin typeface="Arial Black" panose="020B0A04020102020204" pitchFamily="34" charset="0"/>
              </a:rPr>
              <a:t>D</a:t>
            </a:r>
            <a:r>
              <a:rPr lang="en-US" altLang="de-DE" sz="2400" dirty="0">
                <a:latin typeface="Arial Black" panose="020B0A04020102020204" pitchFamily="34" charset="0"/>
              </a:rPr>
              <a:t> </a:t>
            </a:r>
            <a:r>
              <a:rPr lang="en-US" altLang="de-DE" sz="2400" b="1" dirty="0">
                <a:latin typeface="Arial Black" panose="020B0A04020102020204" pitchFamily="34" charset="0"/>
              </a:rPr>
              <a:t>q</a:t>
            </a:r>
            <a:r>
              <a:rPr lang="en-US" altLang="de-DE" sz="2400" dirty="0">
                <a:latin typeface="Arial Black" panose="020B0A04020102020204" pitchFamily="34" charset="0"/>
              </a:rPr>
              <a:t>(</a:t>
            </a:r>
            <a:r>
              <a:rPr lang="en-US" altLang="de-DE" sz="2400" b="1" dirty="0">
                <a:latin typeface="Arial Black" panose="020B0A04020102020204" pitchFamily="34" charset="0"/>
              </a:rPr>
              <a:t>g</a:t>
            </a:r>
            <a:r>
              <a:rPr lang="en-US" altLang="de-DE" sz="2400" dirty="0">
                <a:latin typeface="Arial Black" panose="020B0A04020102020204" pitchFamily="34" charset="0"/>
              </a:rPr>
              <a:t>)</a:t>
            </a:r>
            <a:endParaRPr lang="en-US" altLang="de-DE" sz="2400" b="1" dirty="0">
              <a:latin typeface="Arial Black" panose="020B0A04020102020204" pitchFamily="34" charset="0"/>
            </a:endParaRPr>
          </a:p>
          <a:p>
            <a:endParaRPr lang="en-US" altLang="de-DE" sz="2400" b="1" dirty="0">
              <a:latin typeface="Arial Black" panose="020B0A04020102020204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70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>
                <a:latin typeface="Arial Black" panose="020B0A04020102020204" pitchFamily="34" charset="0"/>
                <a:ea typeface="Aharoni"/>
                <a:cs typeface="Aharoni"/>
              </a:rPr>
              <a:t>The model MIOCIM</a:t>
            </a:r>
            <a:endParaRPr lang="es-ES" sz="3200" dirty="0">
              <a:latin typeface="Arial Black" panose="020B0A04020102020204" pitchFamily="34" charset="0"/>
              <a:ea typeface="Aharoni"/>
              <a:cs typeface="Aharoni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Private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consumption</a:t>
            </a:r>
            <a:r>
              <a:rPr lang="de-DE" altLang="de-DE" sz="2400" dirty="0">
                <a:latin typeface="Arial Black" panose="020B0A04020102020204" pitchFamily="34" charset="0"/>
              </a:rPr>
              <a:t>: Total </a:t>
            </a:r>
            <a:r>
              <a:rPr lang="de-DE" altLang="de-DE" sz="2400" dirty="0" err="1">
                <a:latin typeface="Arial Black" panose="020B0A04020102020204" pitchFamily="34" charset="0"/>
              </a:rPr>
              <a:t>consumption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i="1" dirty="0">
                <a:latin typeface="Arial Black" panose="020B0A04020102020204" pitchFamily="34" charset="0"/>
              </a:rPr>
              <a:t>CP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is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determined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by</a:t>
            </a:r>
            <a:r>
              <a:rPr lang="de-DE" altLang="de-DE" sz="2400" dirty="0">
                <a:latin typeface="Arial Black" panose="020B0A04020102020204" pitchFamily="34" charset="0"/>
              </a:rPr>
              <a:t> a linear </a:t>
            </a:r>
            <a:r>
              <a:rPr lang="de-DE" altLang="de-DE" sz="2400" dirty="0" err="1">
                <a:latin typeface="Arial Black" panose="020B0A04020102020204" pitchFamily="34" charset="0"/>
              </a:rPr>
              <a:t>Keynesian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consumption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function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with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mpc</a:t>
            </a:r>
            <a:r>
              <a:rPr lang="de-DE" altLang="de-DE" sz="2400" dirty="0">
                <a:latin typeface="Arial Black" panose="020B0A04020102020204" pitchFamily="34" charset="0"/>
              </a:rPr>
              <a:t> (marginal </a:t>
            </a:r>
            <a:r>
              <a:rPr lang="de-DE" altLang="de-DE" sz="2400" dirty="0" err="1">
                <a:latin typeface="Arial Black" panose="020B0A04020102020204" pitchFamily="34" charset="0"/>
              </a:rPr>
              <a:t>propensity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of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consumption</a:t>
            </a:r>
            <a:r>
              <a:rPr lang="de-DE" altLang="de-DE" sz="2400" dirty="0">
                <a:latin typeface="Arial Black" panose="020B0A04020102020204" pitchFamily="34" charset="0"/>
              </a:rPr>
              <a:t>)</a:t>
            </a:r>
            <a:endParaRPr lang="de-DE" altLang="de-DE" sz="24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de-DE" altLang="de-DE" sz="2400" b="1" dirty="0">
                <a:latin typeface="Arial Black" panose="020B0A04020102020204" pitchFamily="34" charset="0"/>
              </a:rPr>
              <a:t>	log(</a:t>
            </a:r>
            <a:r>
              <a:rPr lang="de-DE" altLang="de-DE" sz="2400" b="1" i="1" dirty="0">
                <a:latin typeface="Arial Black" panose="020B0A04020102020204" pitchFamily="34" charset="0"/>
              </a:rPr>
              <a:t>CP</a:t>
            </a:r>
            <a:r>
              <a:rPr lang="de-DE" altLang="de-DE" sz="2400" b="1" dirty="0">
                <a:latin typeface="Arial Black" panose="020B0A04020102020204" pitchFamily="34" charset="0"/>
              </a:rPr>
              <a:t>) = </a:t>
            </a:r>
            <a:r>
              <a:rPr lang="en-US" altLang="de-DE" sz="2400" i="1" dirty="0" err="1">
                <a:latin typeface="Arial Black" panose="020B0A04020102020204" pitchFamily="34" charset="0"/>
              </a:rPr>
              <a:t>a</a:t>
            </a:r>
            <a:r>
              <a:rPr lang="en-US" altLang="de-DE" sz="2400" i="1" baseline="-25000" dirty="0" err="1">
                <a:latin typeface="Arial Black" panose="020B0A04020102020204" pitchFamily="34" charset="0"/>
              </a:rPr>
              <a:t>cp</a:t>
            </a:r>
            <a:r>
              <a:rPr lang="en-US" altLang="de-DE" sz="2400" dirty="0">
                <a:latin typeface="Arial Black" panose="020B0A04020102020204" pitchFamily="34" charset="0"/>
              </a:rPr>
              <a:t> + </a:t>
            </a:r>
            <a:r>
              <a:rPr lang="en-US" altLang="de-DE" sz="2400" i="1" dirty="0" err="1">
                <a:latin typeface="Arial Black" panose="020B0A04020102020204" pitchFamily="34" charset="0"/>
              </a:rPr>
              <a:t>mpc</a:t>
            </a:r>
            <a:r>
              <a:rPr lang="en-US" altLang="de-DE" sz="2400" dirty="0">
                <a:latin typeface="Arial Black" panose="020B0A04020102020204" pitchFamily="34" charset="0"/>
              </a:rPr>
              <a:t> log(</a:t>
            </a:r>
            <a:r>
              <a:rPr lang="en-US" altLang="de-DE" sz="2400" i="1" dirty="0">
                <a:latin typeface="Arial Black" panose="020B0A04020102020204" pitchFamily="34" charset="0"/>
              </a:rPr>
              <a:t>YD</a:t>
            </a:r>
            <a:r>
              <a:rPr lang="en-US" altLang="de-DE" sz="2400" dirty="0">
                <a:latin typeface="Arial Black" panose="020B0A04020102020204" pitchFamily="34" charset="0"/>
              </a:rPr>
              <a:t>)</a:t>
            </a:r>
          </a:p>
          <a:p>
            <a:r>
              <a:rPr lang="en-US" altLang="de-DE" sz="2400" b="1" dirty="0">
                <a:latin typeface="Arial Black" panose="020B0A04020102020204" pitchFamily="34" charset="0"/>
              </a:rPr>
              <a:t>The user choses </a:t>
            </a:r>
            <a:r>
              <a:rPr lang="de-DE" altLang="de-DE" sz="24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mpc</a:t>
            </a:r>
            <a:r>
              <a:rPr lang="en-US" altLang="de-DE" sz="2400" b="1" dirty="0">
                <a:latin typeface="Arial Black" panose="020B0A04020102020204" pitchFamily="34" charset="0"/>
              </a:rPr>
              <a:t> between 0 and 1. </a:t>
            </a:r>
          </a:p>
          <a:p>
            <a:r>
              <a:rPr lang="en-US" altLang="de-DE" sz="2400" b="1" dirty="0">
                <a:latin typeface="Arial Black" panose="020B0A04020102020204" pitchFamily="34" charset="0"/>
              </a:rPr>
              <a:t>The vector of </a:t>
            </a:r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domestic private consumption</a:t>
            </a:r>
            <a:r>
              <a:rPr lang="en-US" altLang="de-DE" sz="2400" b="1" dirty="0">
                <a:latin typeface="Arial Black" panose="020B0A04020102020204" pitchFamily="34" charset="0"/>
              </a:rPr>
              <a:t> 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cp</a:t>
            </a:r>
            <a:r>
              <a:rPr lang="en-US" altLang="de-DE" sz="2400" b="1" baseline="30000" dirty="0" err="1">
                <a:latin typeface="Arial Black" panose="020B0A04020102020204" pitchFamily="34" charset="0"/>
              </a:rPr>
              <a:t>d</a:t>
            </a:r>
            <a:r>
              <a:rPr lang="en-US" altLang="de-DE" sz="2400" b="1" dirty="0">
                <a:latin typeface="Arial Black" panose="020B0A04020102020204" pitchFamily="34" charset="0"/>
              </a:rPr>
              <a:t> is determined by multiplying the vector of budget shares of domestic goods in </a:t>
            </a:r>
            <a:r>
              <a:rPr lang="en-US" altLang="de-DE" sz="2400" b="1" i="1" dirty="0">
                <a:latin typeface="Arial Black" panose="020B0A04020102020204" pitchFamily="34" charset="0"/>
              </a:rPr>
              <a:t>CP</a:t>
            </a:r>
            <a:r>
              <a:rPr lang="en-US" altLang="de-DE" sz="2400" b="1" dirty="0">
                <a:latin typeface="Arial Black" panose="020B0A04020102020204" pitchFamily="34" charset="0"/>
              </a:rPr>
              <a:t> (</a:t>
            </a:r>
            <a:r>
              <a:rPr lang="en-US" altLang="de-DE" sz="2400" dirty="0" err="1">
                <a:latin typeface="Arial Black" panose="020B0A04020102020204" pitchFamily="34" charset="0"/>
              </a:rPr>
              <a:t>w</a:t>
            </a:r>
            <a:r>
              <a:rPr lang="en-US" altLang="de-DE" sz="2400" baseline="30000" dirty="0" err="1">
                <a:latin typeface="Arial Black" panose="020B0A04020102020204" pitchFamily="34" charset="0"/>
              </a:rPr>
              <a:t>d</a:t>
            </a:r>
            <a:r>
              <a:rPr lang="en-US" altLang="de-DE" sz="2400" baseline="-25000" dirty="0" err="1">
                <a:latin typeface="Arial Black" panose="020B0A04020102020204" pitchFamily="34" charset="0"/>
              </a:rPr>
              <a:t>cp</a:t>
            </a:r>
            <a:r>
              <a:rPr lang="en-US" altLang="de-DE" sz="2400" b="1" dirty="0">
                <a:latin typeface="Arial Black" panose="020B0A04020102020204" pitchFamily="34" charset="0"/>
              </a:rPr>
              <a:t>) with </a:t>
            </a:r>
            <a:r>
              <a:rPr lang="en-US" altLang="de-DE" sz="2400" b="1" i="1" dirty="0">
                <a:latin typeface="Arial Black" panose="020B0A04020102020204" pitchFamily="34" charset="0"/>
              </a:rPr>
              <a:t>CP</a:t>
            </a:r>
            <a:r>
              <a:rPr lang="en-US" altLang="de-DE" sz="2400" b="1" dirty="0">
                <a:latin typeface="Arial Black" panose="020B0A04020102020204" pitchFamily="34" charset="0"/>
              </a:rPr>
              <a:t>: 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cp</a:t>
            </a:r>
            <a:r>
              <a:rPr lang="en-US" altLang="de-DE" sz="2400" b="1" baseline="30000" dirty="0" err="1">
                <a:latin typeface="Arial Black" panose="020B0A04020102020204" pitchFamily="34" charset="0"/>
              </a:rPr>
              <a:t>d</a:t>
            </a:r>
            <a:r>
              <a:rPr lang="en-US" altLang="de-DE" sz="2400" dirty="0">
                <a:latin typeface="Arial Black" panose="020B0A04020102020204" pitchFamily="34" charset="0"/>
              </a:rPr>
              <a:t> = </a:t>
            </a:r>
            <a:r>
              <a:rPr lang="en-US" altLang="de-DE" sz="2400" dirty="0" err="1">
                <a:latin typeface="Arial Black" panose="020B0A04020102020204" pitchFamily="34" charset="0"/>
              </a:rPr>
              <a:t>w</a:t>
            </a:r>
            <a:r>
              <a:rPr lang="en-US" altLang="de-DE" sz="2400" baseline="30000" dirty="0" err="1">
                <a:latin typeface="Arial Black" panose="020B0A04020102020204" pitchFamily="34" charset="0"/>
              </a:rPr>
              <a:t>d</a:t>
            </a:r>
            <a:r>
              <a:rPr lang="en-US" altLang="de-DE" sz="2400" baseline="-25000" dirty="0" err="1">
                <a:latin typeface="Arial Black" panose="020B0A04020102020204" pitchFamily="34" charset="0"/>
              </a:rPr>
              <a:t>cp</a:t>
            </a:r>
            <a:r>
              <a:rPr lang="en-US" altLang="de-DE" sz="2400" i="1" dirty="0" err="1">
                <a:latin typeface="Arial Black" panose="020B0A04020102020204" pitchFamily="34" charset="0"/>
              </a:rPr>
              <a:t>CP</a:t>
            </a:r>
            <a:endParaRPr lang="en-US" altLang="de-DE" sz="2400" i="1" dirty="0">
              <a:latin typeface="Arial Black" panose="020B0A04020102020204" pitchFamily="34" charset="0"/>
            </a:endParaRPr>
          </a:p>
          <a:p>
            <a:r>
              <a:rPr lang="de-DE" altLang="de-DE" sz="2400" b="1" dirty="0">
                <a:latin typeface="Arial Black" panose="020B0A04020102020204" pitchFamily="34" charset="0"/>
              </a:rPr>
              <a:t>The </a:t>
            </a:r>
            <a:r>
              <a:rPr lang="de-DE" altLang="de-DE" sz="2400" b="1" dirty="0" err="1">
                <a:latin typeface="Arial Black" panose="020B0A04020102020204" pitchFamily="34" charset="0"/>
              </a:rPr>
              <a:t>other</a:t>
            </a:r>
            <a:r>
              <a:rPr lang="de-DE" altLang="de-DE" sz="2400" b="1" dirty="0">
                <a:latin typeface="Arial Black" panose="020B0A04020102020204" pitchFamily="34" charset="0"/>
              </a:rPr>
              <a:t> final </a:t>
            </a:r>
            <a:r>
              <a:rPr lang="de-DE" altLang="de-DE" sz="2400" b="1" dirty="0" err="1">
                <a:latin typeface="Arial Black" panose="020B0A04020102020204" pitchFamily="34" charset="0"/>
              </a:rPr>
              <a:t>demand</a:t>
            </a:r>
            <a:r>
              <a:rPr lang="de-DE" altLang="de-DE" sz="2400" b="1" dirty="0">
                <a:latin typeface="Arial Black" panose="020B0A04020102020204" pitchFamily="34" charset="0"/>
              </a:rPr>
              <a:t> </a:t>
            </a:r>
            <a:r>
              <a:rPr lang="de-DE" altLang="de-DE" sz="2400" b="1" dirty="0" err="1">
                <a:latin typeface="Arial Black" panose="020B0A04020102020204" pitchFamily="34" charset="0"/>
              </a:rPr>
              <a:t>categories</a:t>
            </a:r>
            <a:r>
              <a:rPr lang="de-DE" altLang="de-DE" sz="2400" b="1" dirty="0">
                <a:latin typeface="Arial Black" panose="020B0A04020102020204" pitchFamily="34" charset="0"/>
              </a:rPr>
              <a:t> </a:t>
            </a:r>
            <a:r>
              <a:rPr lang="de-DE" altLang="de-DE" sz="2400" b="1" dirty="0" err="1">
                <a:latin typeface="Arial Black" panose="020B0A04020102020204" pitchFamily="34" charset="0"/>
              </a:rPr>
              <a:t>remain</a:t>
            </a:r>
            <a:r>
              <a:rPr lang="de-DE" altLang="de-DE" sz="2400" b="1" dirty="0">
                <a:latin typeface="Arial Black" panose="020B0A04020102020204" pitchFamily="34" charset="0"/>
              </a:rPr>
              <a:t> </a:t>
            </a:r>
            <a:r>
              <a:rPr lang="de-DE" altLang="de-DE" sz="2400" b="1" i="1" dirty="0" err="1">
                <a:latin typeface="Arial Black" panose="020B0A04020102020204" pitchFamily="34" charset="0"/>
              </a:rPr>
              <a:t>exogenous</a:t>
            </a:r>
            <a:r>
              <a:rPr lang="de-DE" altLang="de-DE" sz="2400" b="1" dirty="0">
                <a:latin typeface="Arial Black" panose="020B0A04020102020204" pitchFamily="34" charset="0"/>
              </a:rPr>
              <a:t>, </a:t>
            </a:r>
            <a:r>
              <a:rPr lang="de-DE" altLang="de-DE" sz="2400" b="1" dirty="0" err="1">
                <a:latin typeface="Arial Black" panose="020B0A04020102020204" pitchFamily="34" charset="0"/>
              </a:rPr>
              <a:t>f</a:t>
            </a:r>
            <a:r>
              <a:rPr lang="de-DE" altLang="de-DE" sz="2400" b="1" baseline="-25000" dirty="0" err="1">
                <a:latin typeface="Arial Black" panose="020B0A04020102020204" pitchFamily="34" charset="0"/>
              </a:rPr>
              <a:t>ex</a:t>
            </a:r>
            <a:r>
              <a:rPr lang="de-DE" altLang="de-DE" sz="2400" b="1" dirty="0">
                <a:latin typeface="Arial Black" panose="020B0A04020102020204" pitchFamily="34" charset="0"/>
              </a:rPr>
              <a:t>. </a:t>
            </a:r>
          </a:p>
          <a:p>
            <a:endParaRPr lang="en-US" altLang="de-DE" sz="24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altLang="de-DE" sz="2400" b="1" dirty="0">
                <a:latin typeface="Arial Black" panose="020B0A04020102020204" pitchFamily="34" charset="0"/>
              </a:rPr>
              <a:t>	</a:t>
            </a:r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05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The model MIOCIM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Public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sector</a:t>
            </a:r>
            <a:r>
              <a:rPr lang="de-DE" altLang="de-DE" sz="2400" dirty="0">
                <a:latin typeface="Arial Black" panose="020B0A04020102020204" pitchFamily="34" charset="0"/>
              </a:rPr>
              <a:t>: </a:t>
            </a:r>
            <a:r>
              <a:rPr lang="de-DE" altLang="de-DE" sz="2400" dirty="0" err="1">
                <a:latin typeface="Arial Black" panose="020B0A04020102020204" pitchFamily="34" charset="0"/>
              </a:rPr>
              <a:t>Tax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rates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</a:t>
            </a:r>
            <a:r>
              <a:rPr lang="de-DE" altLang="de-DE" sz="2400" i="1" baseline="-25000" dirty="0" err="1">
                <a:latin typeface="Arial Black" panose="020B0A04020102020204" pitchFamily="34" charset="0"/>
                <a:sym typeface="Wingdings" panose="05000000000000000000" pitchFamily="2" charset="2"/>
              </a:rPr>
              <a:t>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and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</a:t>
            </a:r>
            <a:r>
              <a:rPr lang="de-DE" altLang="de-DE" sz="2400" i="1" baseline="-25000" dirty="0" err="1">
                <a:latin typeface="Arial Black" panose="020B0A04020102020204" pitchFamily="34" charset="0"/>
                <a:sym typeface="Wingdings" panose="05000000000000000000" pitchFamily="2" charset="2"/>
              </a:rPr>
              <a:t>S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are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exogenous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 Taxe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revenues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are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endogenous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. Transfers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Tr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and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public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consumption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cg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are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exogenous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. </a:t>
            </a:r>
            <a:endParaRPr lang="es-ES" sz="2400" dirty="0">
              <a:latin typeface="Arial Black" pitchFamily="34" charset="0"/>
            </a:endParaRPr>
          </a:p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Net effects</a:t>
            </a:r>
            <a:r>
              <a:rPr lang="es-ES" sz="2400" dirty="0">
                <a:latin typeface="Arial Black" pitchFamily="34" charset="0"/>
              </a:rPr>
              <a:t>: part of the total shock i’f* (0 &lt; </a:t>
            </a:r>
            <a:r>
              <a:rPr lang="es-ES" sz="2400" i="1" dirty="0">
                <a:latin typeface="Arial Black" pitchFamily="34" charset="0"/>
              </a:rPr>
              <a:t>s</a:t>
            </a:r>
            <a:r>
              <a:rPr lang="es-ES" sz="2400" i="1" baseline="-25000" dirty="0">
                <a:latin typeface="Arial Black" pitchFamily="34" charset="0"/>
              </a:rPr>
              <a:t>p</a:t>
            </a:r>
            <a:r>
              <a:rPr lang="es-ES" sz="2400" dirty="0">
                <a:latin typeface="Arial Black" pitchFamily="34" charset="0"/>
              </a:rPr>
              <a:t> &gt;1) is publicly financed and compensated by a reduction in </a:t>
            </a:r>
            <a:r>
              <a:rPr lang="es-ES" sz="2400" i="1" dirty="0">
                <a:latin typeface="Arial Black" pitchFamily="34" charset="0"/>
              </a:rPr>
              <a:t>Tr</a:t>
            </a:r>
            <a:r>
              <a:rPr lang="es-ES" sz="2400" dirty="0">
                <a:latin typeface="Arial Black" pitchFamily="34" charset="0"/>
              </a:rPr>
              <a:t> and/or total public consumption, i’cg (with i’ as transposed unity vector for summation): </a:t>
            </a:r>
            <a:r>
              <a:rPr lang="es-ES" sz="2400" i="1" dirty="0">
                <a:latin typeface="Arial Black" panose="020B0A04020102020204" pitchFamily="34" charset="0"/>
              </a:rPr>
              <a:t>s</a:t>
            </a:r>
            <a:r>
              <a:rPr lang="es-ES" sz="2400" i="1" baseline="-25000" dirty="0">
                <a:latin typeface="Arial Black" panose="020B0A04020102020204" pitchFamily="34" charset="0"/>
              </a:rPr>
              <a:t>p</a:t>
            </a:r>
            <a:r>
              <a:rPr lang="es-ES" sz="2400" dirty="0">
                <a:latin typeface="Arial Black" panose="020B0A04020102020204" pitchFamily="34" charset="0"/>
              </a:rPr>
              <a:t> i’f* = -</a:t>
            </a:r>
            <a:r>
              <a:rPr lang="es-ES" sz="2400" dirty="0">
                <a:latin typeface="Symbol" panose="05050102010706020507" pitchFamily="18" charset="2"/>
              </a:rPr>
              <a:t>D</a:t>
            </a:r>
            <a:r>
              <a:rPr lang="es-ES" sz="2400" dirty="0">
                <a:latin typeface="Arial Black" panose="020B0A04020102020204" pitchFamily="34" charset="0"/>
              </a:rPr>
              <a:t>i’cg - </a:t>
            </a:r>
            <a:r>
              <a:rPr lang="es-ES" sz="2400" dirty="0">
                <a:latin typeface="Symbol" panose="05050102010706020507" pitchFamily="18" charset="2"/>
              </a:rPr>
              <a:t>D</a:t>
            </a:r>
            <a:r>
              <a:rPr lang="es-ES" sz="2400" i="1" dirty="0">
                <a:latin typeface="Arial Black" panose="020B0A04020102020204" pitchFamily="34" charset="0"/>
              </a:rPr>
              <a:t>Tr</a:t>
            </a:r>
          </a:p>
          <a:p>
            <a:pPr algn="just"/>
            <a:r>
              <a:rPr lang="es-ES" sz="2400" dirty="0">
                <a:latin typeface="Arial Black" pitchFamily="34" charset="0"/>
              </a:rPr>
              <a:t>The user decides the composition of -</a:t>
            </a:r>
            <a:r>
              <a:rPr lang="es-ES" sz="2400" dirty="0">
                <a:latin typeface="Symbol" panose="05050102010706020507" pitchFamily="18" charset="2"/>
              </a:rPr>
              <a:t>D</a:t>
            </a:r>
            <a:r>
              <a:rPr lang="es-ES" sz="2400" dirty="0">
                <a:latin typeface="Arial Black" pitchFamily="34" charset="0"/>
              </a:rPr>
              <a:t>i’cg vs. - </a:t>
            </a:r>
            <a:r>
              <a:rPr lang="es-ES" sz="2400" dirty="0">
                <a:latin typeface="Symbol" panose="05050102010706020507" pitchFamily="18" charset="2"/>
              </a:rPr>
              <a:t>D</a:t>
            </a:r>
            <a:r>
              <a:rPr lang="es-ES" sz="2400" i="1" dirty="0">
                <a:latin typeface="Arial Black" pitchFamily="34" charset="0"/>
              </a:rPr>
              <a:t>Tr</a:t>
            </a: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5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The model loops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Indirect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effects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(Leontief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model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)</a:t>
            </a:r>
            <a:r>
              <a:rPr lang="de-DE" altLang="de-DE" sz="2400" dirty="0">
                <a:latin typeface="Arial Black" panose="020B0A040201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altLang="de-DE" sz="2400" b="1" dirty="0">
                <a:latin typeface="Arial Black" panose="020B0A04020102020204" pitchFamily="34" charset="0"/>
              </a:rPr>
              <a:t>	q(g) = B</a:t>
            </a:r>
            <a:r>
              <a:rPr lang="en-US" altLang="de-DE" sz="2400" b="1" baseline="30000" dirty="0">
                <a:latin typeface="Arial Black" panose="020B0A04020102020204" pitchFamily="34" charset="0"/>
              </a:rPr>
              <a:t>d </a:t>
            </a:r>
            <a:r>
              <a:rPr lang="en-US" altLang="de-DE" sz="2400" b="1" dirty="0">
                <a:latin typeface="Arial Black" panose="020B0A04020102020204" pitchFamily="34" charset="0"/>
              </a:rPr>
              <a:t>q + f(1 – </a:t>
            </a:r>
            <a:r>
              <a:rPr lang="en-US" altLang="de-DE" sz="2400" b="1" i="1" dirty="0" err="1">
                <a:latin typeface="Arial Black" panose="020B0A04020102020204" pitchFamily="34" charset="0"/>
              </a:rPr>
              <a:t>im</a:t>
            </a:r>
            <a:r>
              <a:rPr lang="en-US" altLang="de-DE" sz="2400" b="1" i="1" baseline="-25000" dirty="0" err="1">
                <a:latin typeface="Arial Black" panose="020B0A04020102020204" pitchFamily="34" charset="0"/>
              </a:rPr>
              <a:t>f</a:t>
            </a:r>
            <a:r>
              <a:rPr lang="en-US" altLang="de-DE" sz="2400" b="1" dirty="0">
                <a:latin typeface="Arial Black" panose="020B0A04020102020204" pitchFamily="34" charset="0"/>
              </a:rPr>
              <a:t>) </a:t>
            </a:r>
          </a:p>
          <a:p>
            <a:pPr marL="0" indent="0">
              <a:buNone/>
            </a:pPr>
            <a:r>
              <a:rPr lang="en-US" altLang="de-DE" sz="2400" b="1" dirty="0">
                <a:latin typeface="Arial Black" panose="020B0A04020102020204" pitchFamily="34" charset="0"/>
              </a:rPr>
              <a:t>	 q</a:t>
            </a:r>
            <a:r>
              <a:rPr lang="en-US" altLang="de-DE" sz="2400" dirty="0">
                <a:latin typeface="Arial Black" panose="020B0A04020102020204" pitchFamily="34" charset="0"/>
              </a:rPr>
              <a:t> = </a:t>
            </a:r>
            <a:r>
              <a:rPr lang="en-US" altLang="de-DE" sz="2400" b="1" dirty="0">
                <a:latin typeface="Arial Black" panose="020B0A04020102020204" pitchFamily="34" charset="0"/>
              </a:rPr>
              <a:t>D</a:t>
            </a:r>
            <a:r>
              <a:rPr lang="en-US" altLang="de-DE" sz="2400" dirty="0">
                <a:latin typeface="Arial Black" panose="020B0A04020102020204" pitchFamily="34" charset="0"/>
              </a:rPr>
              <a:t> </a:t>
            </a:r>
            <a:r>
              <a:rPr lang="en-US" altLang="de-DE" sz="2400" b="1" dirty="0">
                <a:latin typeface="Arial Black" panose="020B0A04020102020204" pitchFamily="34" charset="0"/>
              </a:rPr>
              <a:t>q</a:t>
            </a:r>
            <a:r>
              <a:rPr lang="en-US" altLang="de-DE" sz="2400" dirty="0">
                <a:latin typeface="Arial Black" panose="020B0A04020102020204" pitchFamily="34" charset="0"/>
              </a:rPr>
              <a:t>(</a:t>
            </a:r>
            <a:r>
              <a:rPr lang="en-US" altLang="de-DE" sz="2400" b="1" dirty="0">
                <a:latin typeface="Arial Black" panose="020B0A04020102020204" pitchFamily="34" charset="0"/>
              </a:rPr>
              <a:t>g</a:t>
            </a:r>
            <a:r>
              <a:rPr lang="en-US" altLang="de-DE" sz="2400" dirty="0">
                <a:latin typeface="Arial Black" panose="020B0A040201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altLang="de-DE" sz="2400" dirty="0">
                <a:latin typeface="Arial Black" panose="020B0A04020102020204" pitchFamily="34" charset="0"/>
              </a:rPr>
              <a:t>	 f = cp + cg + </a:t>
            </a:r>
            <a:r>
              <a:rPr lang="en-US" altLang="de-DE" sz="2400" dirty="0" err="1">
                <a:latin typeface="Arial Black" panose="020B0A04020102020204" pitchFamily="34" charset="0"/>
              </a:rPr>
              <a:t>cf</a:t>
            </a:r>
            <a:r>
              <a:rPr lang="en-US" altLang="de-DE" sz="2400" dirty="0">
                <a:latin typeface="Arial Black" panose="020B0A04020102020204" pitchFamily="34" charset="0"/>
              </a:rPr>
              <a:t> + ex + f*</a:t>
            </a:r>
          </a:p>
          <a:p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Induced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effects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(SAM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multiplier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model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)</a:t>
            </a:r>
            <a:r>
              <a:rPr lang="de-DE" altLang="de-DE" sz="2400" dirty="0">
                <a:latin typeface="Arial Black" panose="020B0A040201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altLang="de-DE" sz="2400" b="1" dirty="0">
                <a:latin typeface="Arial Black" panose="020B0A04020102020204" pitchFamily="34" charset="0"/>
              </a:rPr>
              <a:t>	q(g) = B</a:t>
            </a:r>
            <a:r>
              <a:rPr lang="en-US" altLang="de-DE" sz="2400" b="1" baseline="30000" dirty="0">
                <a:latin typeface="Arial Black" panose="020B0A04020102020204" pitchFamily="34" charset="0"/>
              </a:rPr>
              <a:t>d </a:t>
            </a:r>
            <a:r>
              <a:rPr lang="en-US" altLang="de-DE" sz="2400" b="1" dirty="0">
                <a:latin typeface="Arial Black" panose="020B0A04020102020204" pitchFamily="34" charset="0"/>
              </a:rPr>
              <a:t>q + 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cp</a:t>
            </a:r>
            <a:r>
              <a:rPr lang="en-US" altLang="de-DE" sz="2400" b="1" baseline="30000" dirty="0" err="1">
                <a:latin typeface="Arial Black" panose="020B0A04020102020204" pitchFamily="34" charset="0"/>
              </a:rPr>
              <a:t>d</a:t>
            </a:r>
            <a:r>
              <a:rPr lang="en-US" altLang="de-DE" sz="2400" b="1" dirty="0">
                <a:latin typeface="Arial Black" panose="020B0A04020102020204" pitchFamily="34" charset="0"/>
              </a:rPr>
              <a:t> + 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f</a:t>
            </a:r>
            <a:r>
              <a:rPr lang="en-US" altLang="de-DE" sz="2400" b="1" baseline="-25000" dirty="0" err="1">
                <a:latin typeface="Arial Black" panose="020B0A04020102020204" pitchFamily="34" charset="0"/>
              </a:rPr>
              <a:t>ex</a:t>
            </a:r>
            <a:r>
              <a:rPr lang="en-US" altLang="de-DE" sz="2400" b="1" dirty="0">
                <a:latin typeface="Arial Black" panose="020B0A04020102020204" pitchFamily="34" charset="0"/>
              </a:rPr>
              <a:t>(1 – </a:t>
            </a:r>
            <a:r>
              <a:rPr lang="en-US" altLang="de-DE" sz="2400" b="1" i="1" dirty="0" err="1">
                <a:latin typeface="Arial Black" panose="020B0A04020102020204" pitchFamily="34" charset="0"/>
              </a:rPr>
              <a:t>im</a:t>
            </a:r>
            <a:r>
              <a:rPr lang="en-US" altLang="de-DE" sz="2400" b="1" i="1" baseline="-25000" dirty="0" err="1">
                <a:latin typeface="Arial Black" panose="020B0A04020102020204" pitchFamily="34" charset="0"/>
              </a:rPr>
              <a:t>f</a:t>
            </a:r>
            <a:r>
              <a:rPr lang="en-US" altLang="de-DE" sz="2400" b="1" dirty="0">
                <a:latin typeface="Arial Black" panose="020B0A04020102020204" pitchFamily="34" charset="0"/>
              </a:rPr>
              <a:t>) </a:t>
            </a:r>
          </a:p>
          <a:p>
            <a:pPr marL="0" indent="0">
              <a:buNone/>
            </a:pPr>
            <a:r>
              <a:rPr lang="en-US" altLang="de-DE" sz="2400" b="1" dirty="0">
                <a:latin typeface="Arial Black" panose="020B0A04020102020204" pitchFamily="34" charset="0"/>
              </a:rPr>
              <a:t>	 q</a:t>
            </a:r>
            <a:r>
              <a:rPr lang="en-US" altLang="de-DE" sz="2400" dirty="0">
                <a:latin typeface="Arial Black" panose="020B0A04020102020204" pitchFamily="34" charset="0"/>
              </a:rPr>
              <a:t> = </a:t>
            </a:r>
            <a:r>
              <a:rPr lang="en-US" altLang="de-DE" sz="2400" b="1" dirty="0">
                <a:latin typeface="Arial Black" panose="020B0A04020102020204" pitchFamily="34" charset="0"/>
              </a:rPr>
              <a:t>D</a:t>
            </a:r>
            <a:r>
              <a:rPr lang="en-US" altLang="de-DE" sz="2400" dirty="0">
                <a:latin typeface="Arial Black" panose="020B0A04020102020204" pitchFamily="34" charset="0"/>
              </a:rPr>
              <a:t> </a:t>
            </a:r>
            <a:r>
              <a:rPr lang="en-US" altLang="de-DE" sz="2400" b="1" dirty="0">
                <a:latin typeface="Arial Black" panose="020B0A04020102020204" pitchFamily="34" charset="0"/>
              </a:rPr>
              <a:t>q</a:t>
            </a:r>
            <a:r>
              <a:rPr lang="en-US" altLang="de-DE" sz="2400" dirty="0">
                <a:latin typeface="Arial Black" panose="020B0A04020102020204" pitchFamily="34" charset="0"/>
              </a:rPr>
              <a:t>(</a:t>
            </a:r>
            <a:r>
              <a:rPr lang="en-US" altLang="de-DE" sz="2400" b="1" dirty="0">
                <a:latin typeface="Arial Black" panose="020B0A04020102020204" pitchFamily="34" charset="0"/>
              </a:rPr>
              <a:t>g</a:t>
            </a:r>
            <a:r>
              <a:rPr lang="en-US" altLang="de-DE" sz="2400" dirty="0">
                <a:latin typeface="Arial Black" panose="020B0A040201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altLang="de-DE" sz="2400" dirty="0">
                <a:latin typeface="Arial Black" panose="020B0A04020102020204" pitchFamily="34" charset="0"/>
              </a:rPr>
              <a:t>	 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f</a:t>
            </a:r>
            <a:r>
              <a:rPr lang="en-US" altLang="de-DE" sz="2400" b="1" baseline="-25000" dirty="0" err="1">
                <a:latin typeface="Arial Black" panose="020B0A04020102020204" pitchFamily="34" charset="0"/>
              </a:rPr>
              <a:t>ex</a:t>
            </a:r>
            <a:r>
              <a:rPr lang="en-US" altLang="de-DE" sz="2400" dirty="0">
                <a:latin typeface="Arial Black" panose="020B0A04020102020204" pitchFamily="34" charset="0"/>
              </a:rPr>
              <a:t> = cg + </a:t>
            </a:r>
            <a:r>
              <a:rPr lang="en-US" altLang="de-DE" sz="2400" dirty="0" err="1">
                <a:latin typeface="Arial Black" panose="020B0A04020102020204" pitchFamily="34" charset="0"/>
              </a:rPr>
              <a:t>cf</a:t>
            </a:r>
            <a:r>
              <a:rPr lang="en-US" altLang="de-DE" sz="2400" dirty="0">
                <a:latin typeface="Arial Black" panose="020B0A04020102020204" pitchFamily="34" charset="0"/>
              </a:rPr>
              <a:t> + ex + f*</a:t>
            </a:r>
          </a:p>
          <a:p>
            <a:pPr marL="0" indent="0">
              <a:buNone/>
            </a:pPr>
            <a:r>
              <a:rPr lang="en-US" altLang="de-DE" sz="2400" dirty="0">
                <a:latin typeface="Arial Black" panose="020B0A04020102020204" pitchFamily="34" charset="0"/>
              </a:rPr>
              <a:t>	 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cp</a:t>
            </a:r>
            <a:r>
              <a:rPr lang="en-US" altLang="de-DE" sz="2400" b="1" baseline="30000" dirty="0" err="1">
                <a:latin typeface="Arial Black" panose="020B0A04020102020204" pitchFamily="34" charset="0"/>
              </a:rPr>
              <a:t>d</a:t>
            </a:r>
            <a:r>
              <a:rPr lang="en-US" altLang="de-DE" sz="2400" dirty="0">
                <a:latin typeface="Arial Black" panose="020B0A04020102020204" pitchFamily="34" charset="0"/>
              </a:rPr>
              <a:t> = </a:t>
            </a:r>
            <a:r>
              <a:rPr lang="en-US" altLang="de-DE" sz="2400" dirty="0" err="1">
                <a:latin typeface="Arial Black" panose="020B0A04020102020204" pitchFamily="34" charset="0"/>
              </a:rPr>
              <a:t>w</a:t>
            </a:r>
            <a:r>
              <a:rPr lang="en-US" altLang="de-DE" sz="2400" baseline="30000" dirty="0" err="1">
                <a:latin typeface="Arial Black" panose="020B0A04020102020204" pitchFamily="34" charset="0"/>
              </a:rPr>
              <a:t>d</a:t>
            </a:r>
            <a:r>
              <a:rPr lang="en-US" altLang="de-DE" sz="2400" baseline="-25000" dirty="0" err="1">
                <a:latin typeface="Arial Black" panose="020B0A04020102020204" pitchFamily="34" charset="0"/>
              </a:rPr>
              <a:t>cp</a:t>
            </a:r>
            <a:r>
              <a:rPr lang="en-US" altLang="de-DE" sz="2400" i="1" dirty="0" err="1">
                <a:latin typeface="Arial Black" panose="020B0A04020102020204" pitchFamily="34" charset="0"/>
              </a:rPr>
              <a:t>CP</a:t>
            </a:r>
            <a:endParaRPr lang="en-US" altLang="de-DE" sz="2400" i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altLang="de-DE" sz="2400" dirty="0">
                <a:latin typeface="Arial Black" panose="020B0A04020102020204" pitchFamily="34" charset="0"/>
              </a:rPr>
              <a:t>	 </a:t>
            </a:r>
            <a:r>
              <a:rPr lang="en-US" altLang="de-DE" sz="2400" i="1" dirty="0">
                <a:latin typeface="Arial Black" panose="020B0A04020102020204" pitchFamily="34" charset="0"/>
              </a:rPr>
              <a:t>CP</a:t>
            </a:r>
            <a:r>
              <a:rPr lang="en-US" altLang="de-DE" sz="2400" dirty="0">
                <a:latin typeface="Arial Black" panose="020B0A04020102020204" pitchFamily="34" charset="0"/>
              </a:rPr>
              <a:t> = exp (</a:t>
            </a:r>
            <a:r>
              <a:rPr lang="en-US" altLang="de-DE" sz="2400" i="1" dirty="0" err="1">
                <a:latin typeface="Arial Black" panose="020B0A04020102020204" pitchFamily="34" charset="0"/>
              </a:rPr>
              <a:t>a</a:t>
            </a:r>
            <a:r>
              <a:rPr lang="en-US" altLang="de-DE" sz="2400" i="1" baseline="-25000" dirty="0" err="1">
                <a:latin typeface="Arial Black" panose="020B0A04020102020204" pitchFamily="34" charset="0"/>
              </a:rPr>
              <a:t>cp</a:t>
            </a:r>
            <a:r>
              <a:rPr lang="en-US" altLang="de-DE" sz="2400" dirty="0">
                <a:latin typeface="Arial Black" panose="020B0A04020102020204" pitchFamily="34" charset="0"/>
              </a:rPr>
              <a:t> + </a:t>
            </a:r>
            <a:r>
              <a:rPr lang="en-US" altLang="de-DE" sz="2400" i="1" dirty="0" err="1">
                <a:latin typeface="Arial Black" panose="020B0A04020102020204" pitchFamily="34" charset="0"/>
              </a:rPr>
              <a:t>mpc</a:t>
            </a:r>
            <a:r>
              <a:rPr lang="en-US" altLang="de-DE" sz="2400" dirty="0">
                <a:latin typeface="Arial Black" panose="020B0A04020102020204" pitchFamily="34" charset="0"/>
              </a:rPr>
              <a:t> log(</a:t>
            </a:r>
            <a:r>
              <a:rPr lang="en-US" altLang="de-DE" sz="2400" i="1" dirty="0">
                <a:latin typeface="Arial Black" panose="020B0A04020102020204" pitchFamily="34" charset="0"/>
              </a:rPr>
              <a:t>YD</a:t>
            </a:r>
            <a:r>
              <a:rPr lang="en-US" altLang="de-DE" sz="2400" dirty="0">
                <a:latin typeface="Arial Black" panose="020B0A04020102020204" pitchFamily="34" charset="0"/>
              </a:rPr>
              <a:t>))</a:t>
            </a:r>
          </a:p>
          <a:p>
            <a:pPr marL="0" indent="0">
              <a:buNone/>
            </a:pPr>
            <a:r>
              <a:rPr lang="en-US" altLang="de-DE" sz="2400" dirty="0">
                <a:latin typeface="Arial Black" panose="020B0A04020102020204" pitchFamily="34" charset="0"/>
              </a:rPr>
              <a:t>	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YD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= [1 –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</a:t>
            </a:r>
            <a:r>
              <a:rPr lang="de-DE" altLang="de-DE" sz="2400" i="1" baseline="-25000" dirty="0" err="1">
                <a:latin typeface="Arial Black" panose="020B0A04020102020204" pitchFamily="34" charset="0"/>
                <a:sym typeface="Wingdings" panose="05000000000000000000" pitchFamily="2" charset="2"/>
              </a:rPr>
              <a:t>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–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</a:t>
            </a:r>
            <a:r>
              <a:rPr lang="de-DE" altLang="de-DE" sz="2400" i="1" baseline="-25000" dirty="0" err="1">
                <a:latin typeface="Arial Black" panose="020B0A04020102020204" pitchFamily="34" charset="0"/>
                <a:sym typeface="Wingdings" panose="05000000000000000000" pitchFamily="2" charset="2"/>
              </a:rPr>
              <a:t>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] </a:t>
            </a: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+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Tr</a:t>
            </a:r>
            <a:endParaRPr lang="de-DE" altLang="de-DE" sz="2400" i="1" dirty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	 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=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w</a:t>
            </a:r>
            <a:r>
              <a:rPr lang="de-DE" altLang="de-DE" sz="24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q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+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s</a:t>
            </a:r>
            <a:r>
              <a:rPr lang="de-DE" altLang="de-DE" sz="2400" i="1" baseline="-25000" dirty="0" err="1">
                <a:latin typeface="Arial Black" panose="020B0A04020102020204" pitchFamily="34" charset="0"/>
                <a:sym typeface="Wingdings" panose="05000000000000000000" pitchFamily="2" charset="2"/>
              </a:rPr>
              <a:t>Y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kq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+ </a:t>
            </a: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R</a:t>
            </a:r>
            <a:endParaRPr lang="en-US" altLang="de-DE" sz="2400" i="1" dirty="0">
              <a:latin typeface="Arial Black" panose="020B0A04020102020204" pitchFamily="34" charset="0"/>
            </a:endParaRPr>
          </a:p>
          <a:p>
            <a:endParaRPr lang="de-DE" sz="2400" dirty="0">
              <a:latin typeface="Arial Black" panose="020B0A04020102020204" pitchFamily="34" charset="0"/>
            </a:endParaRPr>
          </a:p>
          <a:p>
            <a:endParaRPr lang="de-DE" sz="2400" dirty="0">
              <a:latin typeface="Arial Black" panose="020B0A04020102020204" pitchFamily="34" charset="0"/>
            </a:endParaRPr>
          </a:p>
          <a:p>
            <a:endParaRPr lang="de-DE" sz="2400" dirty="0">
              <a:latin typeface="Arial Black" panose="020B0A04020102020204" pitchFamily="34" charset="0"/>
            </a:endParaRPr>
          </a:p>
          <a:p>
            <a:endParaRPr lang="de-DE" sz="2400" dirty="0">
              <a:latin typeface="Arial Black" panose="020B0A04020102020204" pitchFamily="34" charset="0"/>
            </a:endParaRPr>
          </a:p>
          <a:p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Pfeil: nach unten gekrümmt 4">
            <a:extLst>
              <a:ext uri="{FF2B5EF4-FFF2-40B4-BE49-F238E27FC236}">
                <a16:creationId xmlns:a16="http://schemas.microsoft.com/office/drawing/2014/main" id="{3AE3E9AE-DEB9-41A7-9D54-4DA5264B07CB}"/>
              </a:ext>
            </a:extLst>
          </p:cNvPr>
          <p:cNvSpPr/>
          <p:nvPr/>
        </p:nvSpPr>
        <p:spPr>
          <a:xfrm rot="16200000">
            <a:off x="952500" y="1866900"/>
            <a:ext cx="609600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Pfeil: nach unten gekrümmt 5">
            <a:extLst>
              <a:ext uri="{FF2B5EF4-FFF2-40B4-BE49-F238E27FC236}">
                <a16:creationId xmlns:a16="http://schemas.microsoft.com/office/drawing/2014/main" id="{8BCDC61F-F953-43F8-B66E-36337EDA9576}"/>
              </a:ext>
            </a:extLst>
          </p:cNvPr>
          <p:cNvSpPr/>
          <p:nvPr/>
        </p:nvSpPr>
        <p:spPr>
          <a:xfrm rot="16200000">
            <a:off x="952500" y="3562939"/>
            <a:ext cx="609600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Pfeil: nach rechts gekrümmt 1">
            <a:extLst>
              <a:ext uri="{FF2B5EF4-FFF2-40B4-BE49-F238E27FC236}">
                <a16:creationId xmlns:a16="http://schemas.microsoft.com/office/drawing/2014/main" id="{A99BA259-8788-48F8-B02A-115EE654E6BF}"/>
              </a:ext>
            </a:extLst>
          </p:cNvPr>
          <p:cNvSpPr/>
          <p:nvPr/>
        </p:nvSpPr>
        <p:spPr>
          <a:xfrm>
            <a:off x="914401" y="4063738"/>
            <a:ext cx="533399" cy="218073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Pfeil: nach oben gekrümmt 7">
            <a:extLst>
              <a:ext uri="{FF2B5EF4-FFF2-40B4-BE49-F238E27FC236}">
                <a16:creationId xmlns:a16="http://schemas.microsoft.com/office/drawing/2014/main" id="{46D8A063-9788-464B-BAE7-D948853B8E0D}"/>
              </a:ext>
            </a:extLst>
          </p:cNvPr>
          <p:cNvSpPr/>
          <p:nvPr/>
        </p:nvSpPr>
        <p:spPr>
          <a:xfrm rot="16200000">
            <a:off x="5877219" y="3896019"/>
            <a:ext cx="1428161" cy="5334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2295718F-F442-4A54-B566-6F142EE3B9D6}"/>
              </a:ext>
            </a:extLst>
          </p:cNvPr>
          <p:cNvSpPr/>
          <p:nvPr/>
        </p:nvSpPr>
        <p:spPr>
          <a:xfrm>
            <a:off x="3819877" y="4800600"/>
            <a:ext cx="2428523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01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The model loops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Net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effects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(SAM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multiplier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plus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macroeconomic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closure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)</a:t>
            </a:r>
            <a:r>
              <a:rPr lang="de-DE" altLang="de-DE" sz="2400" dirty="0">
                <a:latin typeface="Arial Black" panose="020B0A040201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altLang="de-DE" sz="2400" b="1" dirty="0">
                <a:latin typeface="Arial Black" panose="020B0A04020102020204" pitchFamily="34" charset="0"/>
              </a:rPr>
              <a:t>	q(g) = B</a:t>
            </a:r>
            <a:r>
              <a:rPr lang="en-US" altLang="de-DE" sz="2400" b="1" baseline="30000" dirty="0">
                <a:latin typeface="Arial Black" panose="020B0A04020102020204" pitchFamily="34" charset="0"/>
              </a:rPr>
              <a:t>d </a:t>
            </a:r>
            <a:r>
              <a:rPr lang="en-US" altLang="de-DE" sz="2400" b="1" dirty="0">
                <a:latin typeface="Arial Black" panose="020B0A04020102020204" pitchFamily="34" charset="0"/>
              </a:rPr>
              <a:t>q + 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cp</a:t>
            </a:r>
            <a:r>
              <a:rPr lang="en-US" altLang="de-DE" sz="2400" b="1" baseline="30000" dirty="0" err="1">
                <a:latin typeface="Arial Black" panose="020B0A04020102020204" pitchFamily="34" charset="0"/>
              </a:rPr>
              <a:t>d</a:t>
            </a:r>
            <a:r>
              <a:rPr lang="en-US" altLang="de-DE" sz="2400" b="1" dirty="0">
                <a:latin typeface="Arial Black" panose="020B0A04020102020204" pitchFamily="34" charset="0"/>
              </a:rPr>
              <a:t> + 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f</a:t>
            </a:r>
            <a:r>
              <a:rPr lang="en-US" altLang="de-DE" sz="2400" b="1" baseline="-25000" dirty="0" err="1">
                <a:latin typeface="Arial Black" panose="020B0A04020102020204" pitchFamily="34" charset="0"/>
              </a:rPr>
              <a:t>ex</a:t>
            </a:r>
            <a:r>
              <a:rPr lang="en-US" altLang="de-DE" sz="2400" b="1" dirty="0">
                <a:latin typeface="Arial Black" panose="020B0A04020102020204" pitchFamily="34" charset="0"/>
              </a:rPr>
              <a:t>(1 – </a:t>
            </a:r>
            <a:r>
              <a:rPr lang="en-US" altLang="de-DE" sz="2400" b="1" i="1" dirty="0" err="1">
                <a:latin typeface="Arial Black" panose="020B0A04020102020204" pitchFamily="34" charset="0"/>
              </a:rPr>
              <a:t>im</a:t>
            </a:r>
            <a:r>
              <a:rPr lang="en-US" altLang="de-DE" sz="2400" b="1" i="1" baseline="-25000" dirty="0" err="1">
                <a:latin typeface="Arial Black" panose="020B0A04020102020204" pitchFamily="34" charset="0"/>
              </a:rPr>
              <a:t>f</a:t>
            </a:r>
            <a:r>
              <a:rPr lang="en-US" altLang="de-DE" sz="2400" b="1" dirty="0">
                <a:latin typeface="Arial Black" panose="020B0A04020102020204" pitchFamily="34" charset="0"/>
              </a:rPr>
              <a:t>) </a:t>
            </a:r>
          </a:p>
          <a:p>
            <a:pPr marL="0" indent="0">
              <a:buNone/>
            </a:pPr>
            <a:r>
              <a:rPr lang="en-US" altLang="de-DE" sz="2400" b="1" dirty="0">
                <a:latin typeface="Arial Black" panose="020B0A04020102020204" pitchFamily="34" charset="0"/>
              </a:rPr>
              <a:t>	 q</a:t>
            </a:r>
            <a:r>
              <a:rPr lang="en-US" altLang="de-DE" sz="2400" dirty="0">
                <a:latin typeface="Arial Black" panose="020B0A04020102020204" pitchFamily="34" charset="0"/>
              </a:rPr>
              <a:t> = </a:t>
            </a:r>
            <a:r>
              <a:rPr lang="en-US" altLang="de-DE" sz="2400" b="1" dirty="0">
                <a:latin typeface="Arial Black" panose="020B0A04020102020204" pitchFamily="34" charset="0"/>
              </a:rPr>
              <a:t>D</a:t>
            </a:r>
            <a:r>
              <a:rPr lang="en-US" altLang="de-DE" sz="2400" dirty="0">
                <a:latin typeface="Arial Black" panose="020B0A04020102020204" pitchFamily="34" charset="0"/>
              </a:rPr>
              <a:t> </a:t>
            </a:r>
            <a:r>
              <a:rPr lang="en-US" altLang="de-DE" sz="2400" b="1" dirty="0">
                <a:latin typeface="Arial Black" panose="020B0A04020102020204" pitchFamily="34" charset="0"/>
              </a:rPr>
              <a:t>q</a:t>
            </a:r>
            <a:r>
              <a:rPr lang="en-US" altLang="de-DE" sz="2400" dirty="0">
                <a:latin typeface="Arial Black" panose="020B0A04020102020204" pitchFamily="34" charset="0"/>
              </a:rPr>
              <a:t>(</a:t>
            </a:r>
            <a:r>
              <a:rPr lang="en-US" altLang="de-DE" sz="2400" b="1" dirty="0">
                <a:latin typeface="Arial Black" panose="020B0A04020102020204" pitchFamily="34" charset="0"/>
              </a:rPr>
              <a:t>g</a:t>
            </a:r>
            <a:r>
              <a:rPr lang="en-US" altLang="de-DE" sz="2400" dirty="0">
                <a:latin typeface="Arial Black" panose="020B0A040201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altLang="de-DE" sz="2400" dirty="0">
                <a:latin typeface="Arial Black" panose="020B0A04020102020204" pitchFamily="34" charset="0"/>
              </a:rPr>
              <a:t>	 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f</a:t>
            </a:r>
            <a:r>
              <a:rPr lang="en-US" altLang="de-DE" sz="2400" b="1" baseline="-25000" dirty="0" err="1">
                <a:latin typeface="Arial Black" panose="020B0A04020102020204" pitchFamily="34" charset="0"/>
              </a:rPr>
              <a:t>ex</a:t>
            </a:r>
            <a:r>
              <a:rPr lang="en-US" altLang="de-DE" sz="2400" dirty="0">
                <a:latin typeface="Arial Black" panose="020B0A04020102020204" pitchFamily="34" charset="0"/>
              </a:rPr>
              <a:t> = cg + </a:t>
            </a:r>
            <a:r>
              <a:rPr lang="en-US" altLang="de-DE" sz="2400" dirty="0" err="1">
                <a:latin typeface="Arial Black" panose="020B0A04020102020204" pitchFamily="34" charset="0"/>
              </a:rPr>
              <a:t>cf</a:t>
            </a:r>
            <a:r>
              <a:rPr lang="en-US" altLang="de-DE" sz="2400" dirty="0">
                <a:latin typeface="Arial Black" panose="020B0A04020102020204" pitchFamily="34" charset="0"/>
              </a:rPr>
              <a:t> + ex + f*</a:t>
            </a:r>
          </a:p>
          <a:p>
            <a:pPr marL="0" indent="0">
              <a:buNone/>
            </a:pPr>
            <a:r>
              <a:rPr lang="en-US" altLang="de-DE" sz="2400" dirty="0">
                <a:latin typeface="Arial Black" panose="020B0A04020102020204" pitchFamily="34" charset="0"/>
              </a:rPr>
              <a:t>	 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cp</a:t>
            </a:r>
            <a:r>
              <a:rPr lang="en-US" altLang="de-DE" sz="2400" b="1" baseline="30000" dirty="0" err="1">
                <a:latin typeface="Arial Black" panose="020B0A04020102020204" pitchFamily="34" charset="0"/>
              </a:rPr>
              <a:t>d</a:t>
            </a:r>
            <a:r>
              <a:rPr lang="en-US" altLang="de-DE" sz="2400" dirty="0">
                <a:latin typeface="Arial Black" panose="020B0A04020102020204" pitchFamily="34" charset="0"/>
              </a:rPr>
              <a:t> = </a:t>
            </a:r>
            <a:r>
              <a:rPr lang="en-US" altLang="de-DE" sz="2400" dirty="0" err="1">
                <a:latin typeface="Arial Black" panose="020B0A04020102020204" pitchFamily="34" charset="0"/>
              </a:rPr>
              <a:t>w</a:t>
            </a:r>
            <a:r>
              <a:rPr lang="en-US" altLang="de-DE" sz="2400" baseline="30000" dirty="0" err="1">
                <a:latin typeface="Arial Black" panose="020B0A04020102020204" pitchFamily="34" charset="0"/>
              </a:rPr>
              <a:t>d</a:t>
            </a:r>
            <a:r>
              <a:rPr lang="en-US" altLang="de-DE" sz="2400" baseline="-25000" dirty="0" err="1">
                <a:latin typeface="Arial Black" panose="020B0A04020102020204" pitchFamily="34" charset="0"/>
              </a:rPr>
              <a:t>cp</a:t>
            </a:r>
            <a:r>
              <a:rPr lang="en-US" altLang="de-DE" sz="2400" i="1" dirty="0" err="1">
                <a:latin typeface="Arial Black" panose="020B0A04020102020204" pitchFamily="34" charset="0"/>
              </a:rPr>
              <a:t>CP</a:t>
            </a:r>
            <a:endParaRPr lang="en-US" altLang="de-DE" sz="2400" i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altLang="de-DE" sz="2400" dirty="0">
                <a:latin typeface="Arial Black" panose="020B0A04020102020204" pitchFamily="34" charset="0"/>
              </a:rPr>
              <a:t>	 </a:t>
            </a:r>
            <a:r>
              <a:rPr lang="en-US" altLang="de-DE" sz="2400" i="1" dirty="0">
                <a:latin typeface="Arial Black" panose="020B0A04020102020204" pitchFamily="34" charset="0"/>
              </a:rPr>
              <a:t>CP</a:t>
            </a:r>
            <a:r>
              <a:rPr lang="en-US" altLang="de-DE" sz="2400" dirty="0">
                <a:latin typeface="Arial Black" panose="020B0A04020102020204" pitchFamily="34" charset="0"/>
              </a:rPr>
              <a:t> = exp (</a:t>
            </a:r>
            <a:r>
              <a:rPr lang="en-US" altLang="de-DE" sz="2400" i="1" dirty="0" err="1">
                <a:latin typeface="Arial Black" panose="020B0A04020102020204" pitchFamily="34" charset="0"/>
              </a:rPr>
              <a:t>a</a:t>
            </a:r>
            <a:r>
              <a:rPr lang="en-US" altLang="de-DE" sz="2400" i="1" baseline="-25000" dirty="0" err="1">
                <a:latin typeface="Arial Black" panose="020B0A04020102020204" pitchFamily="34" charset="0"/>
              </a:rPr>
              <a:t>cp</a:t>
            </a:r>
            <a:r>
              <a:rPr lang="en-US" altLang="de-DE" sz="2400" dirty="0">
                <a:latin typeface="Arial Black" panose="020B0A04020102020204" pitchFamily="34" charset="0"/>
              </a:rPr>
              <a:t> + </a:t>
            </a:r>
            <a:r>
              <a:rPr lang="en-US" altLang="de-DE" sz="2400" i="1" dirty="0" err="1">
                <a:latin typeface="Arial Black" panose="020B0A04020102020204" pitchFamily="34" charset="0"/>
              </a:rPr>
              <a:t>mpc</a:t>
            </a:r>
            <a:r>
              <a:rPr lang="en-US" altLang="de-DE" sz="2400" dirty="0">
                <a:latin typeface="Arial Black" panose="020B0A04020102020204" pitchFamily="34" charset="0"/>
              </a:rPr>
              <a:t> log(</a:t>
            </a:r>
            <a:r>
              <a:rPr lang="en-US" altLang="de-DE" sz="2400" i="1" dirty="0">
                <a:latin typeface="Arial Black" panose="020B0A04020102020204" pitchFamily="34" charset="0"/>
              </a:rPr>
              <a:t>YD</a:t>
            </a:r>
            <a:r>
              <a:rPr lang="en-US" altLang="de-DE" sz="2400" dirty="0">
                <a:latin typeface="Arial Black" panose="020B0A04020102020204" pitchFamily="34" charset="0"/>
              </a:rPr>
              <a:t>))</a:t>
            </a:r>
          </a:p>
          <a:p>
            <a:pPr marL="0" indent="0">
              <a:buNone/>
            </a:pPr>
            <a:r>
              <a:rPr lang="en-US" altLang="de-DE" sz="2400" dirty="0">
                <a:latin typeface="Arial Black" panose="020B0A04020102020204" pitchFamily="34" charset="0"/>
              </a:rPr>
              <a:t>	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YD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= [1 –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</a:t>
            </a:r>
            <a:r>
              <a:rPr lang="de-DE" altLang="de-DE" sz="2400" i="1" baseline="-25000" dirty="0" err="1">
                <a:latin typeface="Arial Black" panose="020B0A04020102020204" pitchFamily="34" charset="0"/>
                <a:sym typeface="Wingdings" panose="05000000000000000000" pitchFamily="2" charset="2"/>
              </a:rPr>
              <a:t>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–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</a:t>
            </a:r>
            <a:r>
              <a:rPr lang="de-DE" altLang="de-DE" sz="2400" i="1" baseline="-25000" dirty="0" err="1">
                <a:latin typeface="Arial Black" panose="020B0A04020102020204" pitchFamily="34" charset="0"/>
                <a:sym typeface="Wingdings" panose="05000000000000000000" pitchFamily="2" charset="2"/>
              </a:rPr>
              <a:t>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] </a:t>
            </a: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+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Tr</a:t>
            </a:r>
            <a:endParaRPr lang="de-DE" altLang="de-DE" sz="2400" i="1" dirty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	 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=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w</a:t>
            </a:r>
            <a:r>
              <a:rPr lang="de-DE" altLang="de-DE" sz="24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q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+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s</a:t>
            </a:r>
            <a:r>
              <a:rPr lang="de-DE" altLang="de-DE" sz="2400" i="1" baseline="-25000" dirty="0" err="1">
                <a:latin typeface="Arial Black" panose="020B0A04020102020204" pitchFamily="34" charset="0"/>
                <a:sym typeface="Wingdings" panose="05000000000000000000" pitchFamily="2" charset="2"/>
              </a:rPr>
              <a:t>Y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kq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+ </a:t>
            </a: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R</a:t>
            </a:r>
            <a:endParaRPr lang="en-US" altLang="de-DE" sz="2400" i="1" dirty="0"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es-ES" sz="2400" dirty="0">
                <a:latin typeface="Arial Black" pitchFamily="34" charset="0"/>
              </a:rPr>
              <a:t>	 i’f* = - </a:t>
            </a:r>
            <a:r>
              <a:rPr lang="es-ES" sz="2400" dirty="0">
                <a:latin typeface="Symbol" panose="05050102010706020507" pitchFamily="18" charset="2"/>
              </a:rPr>
              <a:t>D</a:t>
            </a:r>
            <a:r>
              <a:rPr lang="es-ES" sz="2400" i="1" dirty="0">
                <a:latin typeface="Arial Black" pitchFamily="34" charset="0"/>
              </a:rPr>
              <a:t>Tr</a:t>
            </a: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Pfeil: nach unten gekrümmt 4">
            <a:extLst>
              <a:ext uri="{FF2B5EF4-FFF2-40B4-BE49-F238E27FC236}">
                <a16:creationId xmlns:a16="http://schemas.microsoft.com/office/drawing/2014/main" id="{3AE3E9AE-DEB9-41A7-9D54-4DA5264B07CB}"/>
              </a:ext>
            </a:extLst>
          </p:cNvPr>
          <p:cNvSpPr/>
          <p:nvPr/>
        </p:nvSpPr>
        <p:spPr>
          <a:xfrm rot="16200000">
            <a:off x="1061166" y="2344918"/>
            <a:ext cx="609600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Pfeil: nach rechts gekrümmt 1">
            <a:extLst>
              <a:ext uri="{FF2B5EF4-FFF2-40B4-BE49-F238E27FC236}">
                <a16:creationId xmlns:a16="http://schemas.microsoft.com/office/drawing/2014/main" id="{A99BA259-8788-48F8-B02A-115EE654E6BF}"/>
              </a:ext>
            </a:extLst>
          </p:cNvPr>
          <p:cNvSpPr/>
          <p:nvPr/>
        </p:nvSpPr>
        <p:spPr>
          <a:xfrm>
            <a:off x="1035101" y="2781300"/>
            <a:ext cx="451866" cy="2133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Pfeil: nach oben gekrümmt 2">
            <a:extLst>
              <a:ext uri="{FF2B5EF4-FFF2-40B4-BE49-F238E27FC236}">
                <a16:creationId xmlns:a16="http://schemas.microsoft.com/office/drawing/2014/main" id="{5216319B-D573-4CAA-A7BD-BA91ED587DF9}"/>
              </a:ext>
            </a:extLst>
          </p:cNvPr>
          <p:cNvSpPr/>
          <p:nvPr/>
        </p:nvSpPr>
        <p:spPr>
          <a:xfrm rot="16200000">
            <a:off x="5922160" y="2634985"/>
            <a:ext cx="1442891" cy="381003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Pfeil: nach oben gekrümmt 8">
            <a:extLst>
              <a:ext uri="{FF2B5EF4-FFF2-40B4-BE49-F238E27FC236}">
                <a16:creationId xmlns:a16="http://schemas.microsoft.com/office/drawing/2014/main" id="{DCDAE587-533C-44E7-8B74-08BC32023BD3}"/>
              </a:ext>
            </a:extLst>
          </p:cNvPr>
          <p:cNvSpPr/>
          <p:nvPr/>
        </p:nvSpPr>
        <p:spPr>
          <a:xfrm rot="16200000">
            <a:off x="5015226" y="4540104"/>
            <a:ext cx="990600" cy="451866"/>
          </a:xfrm>
          <a:prstGeom prst="curvedUpArrow">
            <a:avLst>
              <a:gd name="adj1" fmla="val 25000"/>
              <a:gd name="adj2" fmla="val 4725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1803E82A-C407-4E10-B40A-B3945DB7E419}"/>
              </a:ext>
            </a:extLst>
          </p:cNvPr>
          <p:cNvSpPr/>
          <p:nvPr/>
        </p:nvSpPr>
        <p:spPr>
          <a:xfrm>
            <a:off x="3887437" y="3418592"/>
            <a:ext cx="2514600" cy="152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9963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1450</Words>
  <Application>Microsoft Office PowerPoint</Application>
  <PresentationFormat>Bildschirmpräsentation (4:3)</PresentationFormat>
  <Paragraphs>277</Paragraphs>
  <Slides>30</Slides>
  <Notes>30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Calibri</vt:lpstr>
      <vt:lpstr>Symbol</vt:lpstr>
      <vt:lpstr>Tema de Office</vt:lpstr>
      <vt:lpstr>1_Diseño personalizado</vt:lpstr>
      <vt:lpstr>Diseño personalizado</vt:lpstr>
      <vt:lpstr>PowerPoint-Präsentation</vt:lpstr>
      <vt:lpstr>Framework</vt:lpstr>
      <vt:lpstr>The model MIOCIM</vt:lpstr>
      <vt:lpstr>The model MIOCIM</vt:lpstr>
      <vt:lpstr>The model MIOCIM</vt:lpstr>
      <vt:lpstr>The model MIOCIM</vt:lpstr>
      <vt:lpstr>The model MIOCIM</vt:lpstr>
      <vt:lpstr>The model loops</vt:lpstr>
      <vt:lpstr>The model loops</vt:lpstr>
      <vt:lpstr>Data</vt:lpstr>
      <vt:lpstr>CHARM method</vt:lpstr>
      <vt:lpstr>CHARM method</vt:lpstr>
      <vt:lpstr>CHARM method</vt:lpstr>
      <vt:lpstr>CHARM method</vt:lpstr>
      <vt:lpstr>SUT for Bilbao</vt:lpstr>
      <vt:lpstr>SUT for Bilbao</vt:lpstr>
      <vt:lpstr>SUT for Bilbao</vt:lpstr>
      <vt:lpstr>SUT for Bilbao</vt:lpstr>
      <vt:lpstr>FLQ method</vt:lpstr>
      <vt:lpstr>FLQ for Bilbao</vt:lpstr>
      <vt:lpstr>Technology scenario</vt:lpstr>
      <vt:lpstr>Technology scenario</vt:lpstr>
      <vt:lpstr>Technology scenario</vt:lpstr>
      <vt:lpstr>Technology scenario</vt:lpstr>
      <vt:lpstr>Technology scenario</vt:lpstr>
      <vt:lpstr>Technology scenario</vt:lpstr>
      <vt:lpstr>Technology scenario</vt:lpstr>
      <vt:lpstr>Technology scenario</vt:lpstr>
      <vt:lpstr>Technology scenario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Cristina</dc:creator>
  <cp:lastModifiedBy>Kurt Kratena</cp:lastModifiedBy>
  <cp:revision>783</cp:revision>
  <cp:lastPrinted>2015-05-07T09:08:17Z</cp:lastPrinted>
  <dcterms:created xsi:type="dcterms:W3CDTF">2015-04-07T14:44:10Z</dcterms:created>
  <dcterms:modified xsi:type="dcterms:W3CDTF">2019-10-21T10:30:55Z</dcterms:modified>
</cp:coreProperties>
</file>